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86" r:id="rId8"/>
    <p:sldId id="292" r:id="rId9"/>
    <p:sldId id="287" r:id="rId10"/>
    <p:sldId id="290" r:id="rId11"/>
    <p:sldId id="264" r:id="rId12"/>
    <p:sldId id="265" r:id="rId13"/>
    <p:sldId id="288" r:id="rId14"/>
    <p:sldId id="267" r:id="rId15"/>
    <p:sldId id="268" r:id="rId16"/>
    <p:sldId id="291" r:id="rId17"/>
    <p:sldId id="269" r:id="rId18"/>
    <p:sldId id="270" r:id="rId19"/>
    <p:sldId id="289" r:id="rId20"/>
    <p:sldId id="278" r:id="rId21"/>
    <p:sldId id="279" r:id="rId22"/>
    <p:sldId id="280" r:id="rId23"/>
    <p:sldId id="281" r:id="rId24"/>
    <p:sldId id="282" r:id="rId25"/>
    <p:sldId id="284" r:id="rId26"/>
    <p:sldId id="285" r:id="rId27"/>
  </p:sldIdLst>
  <p:sldSz cx="18288000" cy="10287000"/>
  <p:notesSz cx="6858000" cy="9144000"/>
  <p:embeddedFontLst>
    <p:embeddedFont>
      <p:font typeface="Inter Bold"/>
      <p:regular r:id="rId29"/>
    </p:embeddedFont>
    <p:embeddedFont>
      <p:font typeface="Inter Medium"/>
      <p:regular r:id="rId30"/>
    </p:embeddedFont>
    <p:embeddedFont>
      <p:font typeface="Open Sans" panose="020B0606030504020204" pitchFamily="34" charset="0"/>
      <p:regular r:id="rId31"/>
    </p:embeddedFont>
    <p:embeddedFont>
      <p:font typeface="Open Sans Bold"/>
      <p:regular r:id="rId32"/>
    </p:embeddedFont>
    <p:embeddedFont>
      <p:font typeface="Open Sans Medium"/>
      <p:regular r:id="rId33"/>
    </p:embeddedFont>
    <p:embeddedFont>
      <p:font typeface="Open Sans Semi-Bold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9F4"/>
    <a:srgbClr val="6490C0"/>
    <a:srgbClr val="E3F0F9"/>
    <a:srgbClr val="E4EFF8"/>
    <a:srgbClr val="E6E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1008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enb\Downloads\savedrecs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工作表1!$B$2</c:f>
              <c:strCache>
                <c:ptCount val="1"/>
                <c:pt idx="0">
                  <c:v>document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工作表1!$A$3:$A$13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工作表1!$B$3:$B$13</c:f>
              <c:numCache>
                <c:formatCode>General</c:formatCode>
                <c:ptCount val="11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8</c:v>
                </c:pt>
                <c:pt idx="5">
                  <c:v>11</c:v>
                </c:pt>
                <c:pt idx="6">
                  <c:v>9</c:v>
                </c:pt>
                <c:pt idx="7">
                  <c:v>19</c:v>
                </c:pt>
                <c:pt idx="8">
                  <c:v>27</c:v>
                </c:pt>
                <c:pt idx="9">
                  <c:v>38</c:v>
                </c:pt>
                <c:pt idx="10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AF-4338-95ED-53CE279F1EC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02227583"/>
        <c:axId val="802232383"/>
      </c:barChart>
      <c:catAx>
        <c:axId val="80222758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/>
                  <a:t>publication years</a:t>
                </a:r>
                <a:endParaRPr lang="zh-TW" sz="2800"/>
              </a:p>
            </c:rich>
          </c:tx>
          <c:layout>
            <c:manualLayout>
              <c:xMode val="edge"/>
              <c:yMode val="edge"/>
              <c:x val="0.40909765589646124"/>
              <c:y val="0.929144648585593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>
                <a:defRPr sz="2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802232383"/>
        <c:crosses val="autoZero"/>
        <c:auto val="1"/>
        <c:lblAlgn val="ctr"/>
        <c:lblOffset val="100"/>
        <c:noMultiLvlLbl val="0"/>
      </c:catAx>
      <c:valAx>
        <c:axId val="8022323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/>
                  <a:t>documents</a:t>
                </a:r>
              </a:p>
            </c:rich>
          </c:tx>
          <c:layout>
            <c:manualLayout>
              <c:xMode val="edge"/>
              <c:yMode val="edge"/>
              <c:x val="2.611096026789761E-4"/>
              <c:y val="0.385263487897346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802227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4C188-9221-4446-92E8-3DC08651D773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335BA-3A4E-40C2-BAFE-02B763AB1C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082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35BA-3A4E-40C2-BAFE-02B763AB1CD6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7433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843C-1D58-42DC-A8AB-D89843F65F6A}" type="datetime1">
              <a:rPr lang="en-US" altLang="zh-TW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002000" y="97917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99800-836D-4E2B-A07A-245F24D7EBFF}" type="datetime1">
              <a:rPr lang="en-US" altLang="zh-TW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002000" y="97917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A5F7-7118-4CCC-B127-EAC429620E12}" type="datetime1">
              <a:rPr lang="en-US" altLang="zh-TW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002000" y="97917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8C7A-E230-438C-A318-9BA04E2DD814}" type="datetime1">
              <a:rPr lang="en-US" altLang="zh-TW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002000" y="97917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4C26-30CB-4DD1-AAB9-89634DD037CD}" type="datetime1">
              <a:rPr lang="en-US" altLang="zh-TW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002000" y="97917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5D23-24DC-4346-BF98-A369222337BA}" type="datetime1">
              <a:rPr lang="en-US" altLang="zh-TW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002000" y="97917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EE43-E99C-47BD-97D9-6EB3DB857BD4}" type="datetime1">
              <a:rPr lang="en-US" altLang="zh-TW" smtClean="0"/>
              <a:t>11/18/2024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6002000" y="97917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623A-11D5-46B6-A1A0-3BA683EC70B3}" type="datetime1">
              <a:rPr lang="en-US" altLang="zh-TW" smtClean="0"/>
              <a:t>11/18/2024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6002000" y="97917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EE1E-A9C0-4BC3-A088-7D430EBFD042}" type="datetime1">
              <a:rPr lang="en-US" altLang="zh-TW" smtClean="0"/>
              <a:t>11/18/2024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6002000" y="97917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46E3-969E-49A7-B12A-FF3EDDC9C2CC}" type="datetime1">
              <a:rPr lang="en-US" altLang="zh-TW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002000" y="97917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4770-DFE6-4F5C-8CD9-7435DB0208BF}" type="datetime1">
              <a:rPr lang="en-US" altLang="zh-TW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002000" y="97917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819F9-0328-4E91-810D-B7BB3B6D91E9}" type="datetime1">
              <a:rPr lang="en-US" altLang="zh-TW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002000" y="97917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74658" y="9578840"/>
            <a:ext cx="16138684" cy="0"/>
          </a:xfrm>
          <a:prstGeom prst="line">
            <a:avLst/>
          </a:prstGeom>
          <a:ln w="38100" cap="flat">
            <a:solidFill>
              <a:srgbClr val="6490C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TextBox 5"/>
          <p:cNvSpPr txBox="1"/>
          <p:nvPr/>
        </p:nvSpPr>
        <p:spPr>
          <a:xfrm>
            <a:off x="1855708" y="1024473"/>
            <a:ext cx="14271784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2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Inter Bold"/>
              </a:rPr>
              <a:t>Large Language Model and AI Agent System for Smart City: </a:t>
            </a:r>
          </a:p>
          <a:p>
            <a:pPr algn="ctr">
              <a:lnSpc>
                <a:spcPts val="7200"/>
              </a:lnSpc>
            </a:pPr>
            <a:r>
              <a:rPr lang="en-US" sz="6002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Inter Bold"/>
              </a:rPr>
              <a:t>A Systematic Literature Review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15580" y="9645515"/>
            <a:ext cx="15148756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9"/>
              </a:lnSpc>
              <a:spcBef>
                <a:spcPct val="0"/>
              </a:spcBef>
            </a:pPr>
            <a:r>
              <a:rPr lang="en-US" altLang="zh-TW" sz="2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 29th workshop on Information Management &amp; Practice (IMP2024), Taipei, Taiwan, November 21, 2024</a:t>
            </a:r>
            <a:endParaRPr lang="en-US" altLang="zh-TW" sz="2000" b="1" dirty="0">
              <a:solidFill>
                <a:srgbClr val="000000"/>
              </a:solidFill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7010073" y="202276"/>
            <a:ext cx="1053053" cy="986823"/>
          </a:xfrm>
          <a:custGeom>
            <a:avLst/>
            <a:gdLst/>
            <a:ahLst/>
            <a:cxnLst/>
            <a:rect l="l" t="t" r="r" b="b"/>
            <a:pathLst>
              <a:path w="1053053" h="986823">
                <a:moveTo>
                  <a:pt x="0" y="0"/>
                </a:moveTo>
                <a:lnTo>
                  <a:pt x="1053053" y="0"/>
                </a:lnTo>
                <a:lnTo>
                  <a:pt x="1053053" y="986823"/>
                </a:lnTo>
                <a:lnTo>
                  <a:pt x="0" y="9868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C4F3AEED-8F1A-EAB6-1D5C-06478657AF1F}"/>
              </a:ext>
            </a:extLst>
          </p:cNvPr>
          <p:cNvSpPr txBox="1"/>
          <p:nvPr/>
        </p:nvSpPr>
        <p:spPr>
          <a:xfrm>
            <a:off x="2475614" y="4116169"/>
            <a:ext cx="13336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3600" dirty="0"/>
              <a:t>Institute of Information Management, National Taipei University</a:t>
            </a:r>
            <a:endParaRPr lang="zh-TW" altLang="en-US" sz="3600" dirty="0"/>
          </a:p>
        </p:txBody>
      </p: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F8DD1CAE-C814-95E2-206A-B05A532FAF8A}"/>
              </a:ext>
            </a:extLst>
          </p:cNvPr>
          <p:cNvGrpSpPr/>
          <p:nvPr/>
        </p:nvGrpSpPr>
        <p:grpSpPr>
          <a:xfrm>
            <a:off x="2820619" y="5067300"/>
            <a:ext cx="12646763" cy="3505200"/>
            <a:chOff x="2493335" y="5221662"/>
            <a:chExt cx="12646763" cy="3505200"/>
          </a:xfrm>
        </p:grpSpPr>
        <p:sp>
          <p:nvSpPr>
            <p:cNvPr id="9" name="TextBox 9"/>
            <p:cNvSpPr txBox="1"/>
            <p:nvPr/>
          </p:nvSpPr>
          <p:spPr>
            <a:xfrm>
              <a:off x="12574302" y="8204924"/>
              <a:ext cx="2565796" cy="52193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39"/>
                </a:lnSpc>
                <a:spcBef>
                  <a:spcPct val="0"/>
                </a:spcBef>
              </a:pPr>
              <a:r>
                <a:rPr lang="en-US" sz="3200" dirty="0">
                  <a:solidFill>
                    <a:srgbClr val="000000"/>
                  </a:solidFill>
                  <a:ea typeface="Open Sans Bold"/>
                  <a:cs typeface="Open Sans Bold"/>
                  <a:sym typeface="Open Sans Bold"/>
                </a:rPr>
                <a:t>Min-Yuh Day</a:t>
              </a:r>
              <a:r>
                <a:rPr lang="zh-TW" altLang="en-US" sz="3200" dirty="0">
                  <a:solidFill>
                    <a:srgbClr val="000000"/>
                  </a:solidFill>
                  <a:ea typeface="Open Sans Bold"/>
                  <a:cs typeface="Open Sans Bold"/>
                  <a:sym typeface="Open Sans Bold"/>
                </a:rPr>
                <a:t>*</a:t>
              </a:r>
              <a:endParaRPr lang="en-US" sz="3200" dirty="0">
                <a:solidFill>
                  <a:srgbClr val="000000"/>
                </a:solidFill>
                <a:ea typeface="Open Sans Bold"/>
                <a:cs typeface="Open Sans Bold"/>
                <a:sym typeface="Open Sans Bold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9258023" y="8204924"/>
              <a:ext cx="2565796" cy="521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39"/>
                </a:lnSpc>
                <a:spcBef>
                  <a:spcPct val="0"/>
                </a:spcBef>
              </a:pPr>
              <a:r>
                <a:rPr lang="en-US" sz="3200" dirty="0">
                  <a:solidFill>
                    <a:srgbClr val="000000"/>
                  </a:solidFill>
                  <a:ea typeface="Open Sans Bold"/>
                  <a:cs typeface="Open Sans Bold"/>
                  <a:sym typeface="Open Sans Bold"/>
                </a:rPr>
                <a:t>Bor-Jen Chen</a:t>
              </a:r>
            </a:p>
          </p:txBody>
        </p:sp>
        <p:grpSp>
          <p:nvGrpSpPr>
            <p:cNvPr id="21" name="群組 20">
              <a:extLst>
                <a:ext uri="{FF2B5EF4-FFF2-40B4-BE49-F238E27FC236}">
                  <a16:creationId xmlns:a16="http://schemas.microsoft.com/office/drawing/2014/main" id="{501BCE32-3C85-17FC-6E9F-E6710B5CC892}"/>
                </a:ext>
              </a:extLst>
            </p:cNvPr>
            <p:cNvGrpSpPr/>
            <p:nvPr/>
          </p:nvGrpSpPr>
          <p:grpSpPr>
            <a:xfrm>
              <a:off x="2561157" y="5221662"/>
              <a:ext cx="12480458" cy="2932847"/>
              <a:chOff x="2863364" y="4900026"/>
              <a:chExt cx="12480458" cy="2932847"/>
            </a:xfrm>
          </p:grpSpPr>
          <p:pic>
            <p:nvPicPr>
              <p:cNvPr id="15" name="Google Shape;103;p14">
                <a:extLst>
                  <a:ext uri="{FF2B5EF4-FFF2-40B4-BE49-F238E27FC236}">
                    <a16:creationId xmlns:a16="http://schemas.microsoft.com/office/drawing/2014/main" id="{55D30947-C78C-83C0-D819-DB2AEFE8BA9D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t="4635"/>
              <a:stretch/>
            </p:blipFill>
            <p:spPr>
              <a:xfrm>
                <a:off x="2863364" y="4900027"/>
                <a:ext cx="2430152" cy="2932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" name="Google Shape;104;p14" descr="一張含有 人員, 人的臉孔, 脖子, 下巴 的圖片&#10;&#10;自動產生的描述">
                <a:extLst>
                  <a:ext uri="{FF2B5EF4-FFF2-40B4-BE49-F238E27FC236}">
                    <a16:creationId xmlns:a16="http://schemas.microsoft.com/office/drawing/2014/main" id="{33190517-20A8-2CE5-95D4-37FA440BFF4E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t="-801"/>
              <a:stretch/>
            </p:blipFill>
            <p:spPr>
              <a:xfrm>
                <a:off x="6281112" y="4900027"/>
                <a:ext cx="2430152" cy="2932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圖片 16">
                <a:extLst>
                  <a:ext uri="{FF2B5EF4-FFF2-40B4-BE49-F238E27FC236}">
                    <a16:creationId xmlns:a16="http://schemas.microsoft.com/office/drawing/2014/main" id="{CD61456B-3F94-2F6D-806B-9A26E3FF7F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b="7348"/>
              <a:stretch/>
            </p:blipFill>
            <p:spPr>
              <a:xfrm>
                <a:off x="9698860" y="4900026"/>
                <a:ext cx="2288537" cy="2932847"/>
              </a:xfrm>
              <a:prstGeom prst="rect">
                <a:avLst/>
              </a:prstGeom>
            </p:spPr>
          </p:pic>
          <p:pic>
            <p:nvPicPr>
              <p:cNvPr id="14" name="Google Shape;94;p14" descr="http://mail.tku.edu.tw/myday/images/Myday_Photo.jpg">
                <a:extLst>
                  <a:ext uri="{FF2B5EF4-FFF2-40B4-BE49-F238E27FC236}">
                    <a16:creationId xmlns:a16="http://schemas.microsoft.com/office/drawing/2014/main" id="{F5C3BB09-F17A-4A32-CD8A-BDB13BFA5A9E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12974993" y="4900026"/>
                <a:ext cx="2368829" cy="293284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2" name="TextBox 9">
              <a:extLst>
                <a:ext uri="{FF2B5EF4-FFF2-40B4-BE49-F238E27FC236}">
                  <a16:creationId xmlns:a16="http://schemas.microsoft.com/office/drawing/2014/main" id="{4357FD38-678A-D78C-824C-E937F5B05564}"/>
                </a:ext>
              </a:extLst>
            </p:cNvPr>
            <p:cNvSpPr txBox="1"/>
            <p:nvPr/>
          </p:nvSpPr>
          <p:spPr>
            <a:xfrm>
              <a:off x="5911083" y="8204924"/>
              <a:ext cx="2565796" cy="52193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39"/>
                </a:lnSpc>
                <a:spcBef>
                  <a:spcPct val="0"/>
                </a:spcBef>
              </a:pPr>
              <a:r>
                <a:rPr lang="en-US" sz="3200" dirty="0">
                  <a:solidFill>
                    <a:srgbClr val="000000"/>
                  </a:solidFill>
                  <a:ea typeface="Open Sans Bold"/>
                  <a:cs typeface="Open Sans Bold"/>
                  <a:sym typeface="Open Sans Bold"/>
                </a:rPr>
                <a:t>Xu-You Lan</a:t>
              </a:r>
            </a:p>
          </p:txBody>
        </p:sp>
        <p:sp>
          <p:nvSpPr>
            <p:cNvPr id="23" name="TextBox 10">
              <a:extLst>
                <a:ext uri="{FF2B5EF4-FFF2-40B4-BE49-F238E27FC236}">
                  <a16:creationId xmlns:a16="http://schemas.microsoft.com/office/drawing/2014/main" id="{1FE0366E-EA5F-46AF-BADB-66646093282D}"/>
                </a:ext>
              </a:extLst>
            </p:cNvPr>
            <p:cNvSpPr txBox="1"/>
            <p:nvPr/>
          </p:nvSpPr>
          <p:spPr>
            <a:xfrm>
              <a:off x="2493335" y="8204924"/>
              <a:ext cx="2565796" cy="521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39"/>
                </a:lnSpc>
                <a:spcBef>
                  <a:spcPct val="0"/>
                </a:spcBef>
              </a:pPr>
              <a:r>
                <a:rPr lang="en-US" sz="3200" dirty="0">
                  <a:solidFill>
                    <a:srgbClr val="000000"/>
                  </a:solidFill>
                  <a:ea typeface="Open Sans Bold"/>
                  <a:cs typeface="Open Sans Bold"/>
                  <a:sym typeface="Open Sans Bold"/>
                </a:rPr>
                <a:t>Hsin-Ting Lu</a:t>
              </a:r>
            </a:p>
          </p:txBody>
        </p:sp>
      </p:grpSp>
      <p:sp>
        <p:nvSpPr>
          <p:cNvPr id="7" name="文字方塊 6">
            <a:extLst>
              <a:ext uri="{FF2B5EF4-FFF2-40B4-BE49-F238E27FC236}">
                <a16:creationId xmlns:a16="http://schemas.microsoft.com/office/drawing/2014/main" id="{6FC7EF87-E320-BBE9-0716-D5F9D4E599AA}"/>
              </a:ext>
            </a:extLst>
          </p:cNvPr>
          <p:cNvSpPr txBox="1"/>
          <p:nvPr/>
        </p:nvSpPr>
        <p:spPr>
          <a:xfrm>
            <a:off x="6438900" y="8780711"/>
            <a:ext cx="5410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3200" dirty="0"/>
              <a:t>* myday@gm.ntpu.edu.tw</a:t>
            </a:r>
            <a:endParaRPr lang="zh-TW" alt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A17D3-0E6D-C3C9-7CC5-7DC8F458A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7F49F292-C1E4-BB2C-1A6B-553CF76509AD}"/>
              </a:ext>
            </a:extLst>
          </p:cNvPr>
          <p:cNvSpPr txBox="1"/>
          <p:nvPr/>
        </p:nvSpPr>
        <p:spPr>
          <a:xfrm>
            <a:off x="1761898" y="3292618"/>
            <a:ext cx="6746758" cy="303801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89"/>
              </a:lnSpc>
            </a:pPr>
            <a:endParaRPr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A1EFEC4A-BB76-7759-9CDF-7F649579A704}"/>
              </a:ext>
            </a:extLst>
          </p:cNvPr>
          <p:cNvGrpSpPr/>
          <p:nvPr/>
        </p:nvGrpSpPr>
        <p:grpSpPr>
          <a:xfrm>
            <a:off x="0" y="10208994"/>
            <a:ext cx="18288000" cy="108000"/>
            <a:chOff x="0" y="0"/>
            <a:chExt cx="4816593" cy="50648"/>
          </a:xfrm>
          <a:solidFill>
            <a:srgbClr val="6490C0"/>
          </a:solidFill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4C83E8F-439B-74E2-FAF7-F7A78D653865}"/>
                </a:ext>
              </a:extLst>
            </p:cNvPr>
            <p:cNvSpPr/>
            <p:nvPr/>
          </p:nvSpPr>
          <p:spPr>
            <a:xfrm>
              <a:off x="0" y="0"/>
              <a:ext cx="4816592" cy="50648"/>
            </a:xfrm>
            <a:custGeom>
              <a:avLst/>
              <a:gdLst/>
              <a:ahLst/>
              <a:cxnLst/>
              <a:rect l="l" t="t" r="r" b="b"/>
              <a:pathLst>
                <a:path w="4816592" h="50648">
                  <a:moveTo>
                    <a:pt x="0" y="0"/>
                  </a:moveTo>
                  <a:lnTo>
                    <a:pt x="4816592" y="0"/>
                  </a:lnTo>
                  <a:lnTo>
                    <a:pt x="4816592" y="50648"/>
                  </a:lnTo>
                  <a:lnTo>
                    <a:pt x="0" y="506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AED67E4E-9AEA-C651-B5A3-B6E5E919F12E}"/>
                </a:ext>
              </a:extLst>
            </p:cNvPr>
            <p:cNvSpPr txBox="1"/>
            <p:nvPr/>
          </p:nvSpPr>
          <p:spPr>
            <a:xfrm>
              <a:off x="0" y="-47625"/>
              <a:ext cx="4816593" cy="98273"/>
            </a:xfrm>
            <a:prstGeom prst="rect">
              <a:avLst/>
            </a:prstGeom>
            <a:grpFill/>
            <a:ln>
              <a:noFill/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sp>
        <p:nvSpPr>
          <p:cNvPr id="20" name="TextBox 20">
            <a:extLst>
              <a:ext uri="{FF2B5EF4-FFF2-40B4-BE49-F238E27FC236}">
                <a16:creationId xmlns:a16="http://schemas.microsoft.com/office/drawing/2014/main" id="{3FD39007-46A6-02AF-DEC3-B793A661C3C8}"/>
              </a:ext>
            </a:extLst>
          </p:cNvPr>
          <p:cNvSpPr txBox="1"/>
          <p:nvPr/>
        </p:nvSpPr>
        <p:spPr>
          <a:xfrm>
            <a:off x="9163720" y="3238500"/>
            <a:ext cx="7560000" cy="5040000"/>
          </a:xfrm>
          <a:prstGeom prst="rect">
            <a:avLst/>
          </a:prstGeom>
          <a:solidFill>
            <a:srgbClr val="E3F0F9"/>
          </a:solidFill>
        </p:spPr>
        <p:txBody>
          <a:bodyPr wrap="square" lIns="144000" tIns="180000" rIns="144000" bIns="180000" rtlCol="0" anchor="t">
            <a:spAutoFit/>
          </a:bodyPr>
          <a:lstStyle/>
          <a:p>
            <a:pPr algn="l">
              <a:lnSpc>
                <a:spcPts val="4500"/>
              </a:lnSpc>
              <a:spcAft>
                <a:spcPts val="600"/>
              </a:spcAft>
            </a:pPr>
            <a:r>
              <a:rPr lang="en-US" altLang="zh-TW" sz="3200" b="1" dirty="0">
                <a:solidFill>
                  <a:srgbClr val="000000"/>
                </a:solidFill>
                <a:ea typeface="Open Sans Bold"/>
                <a:cs typeface="Open Sans Bold"/>
                <a:sym typeface="Open Sans Bold"/>
              </a:rPr>
              <a:t>Exclusion Criteria:</a:t>
            </a:r>
          </a:p>
          <a:p>
            <a:pPr algn="l">
              <a:lnSpc>
                <a:spcPts val="4500"/>
              </a:lnSpc>
            </a:pPr>
            <a:r>
              <a:rPr lang="en-US" altLang="zh-TW" sz="3200" dirty="0">
                <a:solidFill>
                  <a:srgbClr val="000000"/>
                </a:solidFill>
                <a:ea typeface="Open Sans Medium"/>
                <a:cs typeface="Open Sans Medium"/>
                <a:sym typeface="Open Sans Medium"/>
              </a:rPr>
              <a:t>1. Articles not published in English</a:t>
            </a:r>
          </a:p>
          <a:p>
            <a:pPr algn="l">
              <a:lnSpc>
                <a:spcPts val="4500"/>
              </a:lnSpc>
            </a:pPr>
            <a:r>
              <a:rPr lang="en-US" altLang="zh-TW" sz="3200" dirty="0">
                <a:solidFill>
                  <a:srgbClr val="000000"/>
                </a:solidFill>
                <a:ea typeface="Open Sans Medium"/>
                <a:cs typeface="Open Sans Medium"/>
                <a:sym typeface="Open Sans Medium"/>
              </a:rPr>
              <a:t>2. Articles that do not provide a detailed description of large language models</a:t>
            </a:r>
          </a:p>
          <a:p>
            <a:pPr algn="l">
              <a:lnSpc>
                <a:spcPts val="4500"/>
              </a:lnSpc>
            </a:pPr>
            <a:r>
              <a:rPr lang="en-US" altLang="zh-TW" sz="3200" dirty="0">
                <a:solidFill>
                  <a:srgbClr val="000000"/>
                </a:solidFill>
                <a:ea typeface="Open Sans Medium"/>
                <a:cs typeface="Open Sans Medium"/>
                <a:sym typeface="Open Sans Medium"/>
              </a:rPr>
              <a:t>3. Studies where the application domain is unclear or irrelevant</a:t>
            </a:r>
          </a:p>
          <a:p>
            <a:pPr algn="l">
              <a:lnSpc>
                <a:spcPts val="4500"/>
              </a:lnSpc>
            </a:pPr>
            <a:r>
              <a:rPr lang="en-US" altLang="zh-TW" sz="3200" dirty="0">
                <a:solidFill>
                  <a:srgbClr val="000000"/>
                </a:solidFill>
                <a:ea typeface="Open Sans Medium"/>
                <a:cs typeface="Open Sans Medium"/>
                <a:sym typeface="Open Sans Medium"/>
              </a:rPr>
              <a:t>4. Articles that are not accessible</a:t>
            </a:r>
          </a:p>
        </p:txBody>
      </p:sp>
      <p:sp>
        <p:nvSpPr>
          <p:cNvPr id="29" name="Freeform 29">
            <a:extLst>
              <a:ext uri="{FF2B5EF4-FFF2-40B4-BE49-F238E27FC236}">
                <a16:creationId xmlns:a16="http://schemas.microsoft.com/office/drawing/2014/main" id="{38798DBA-2578-0DB2-6DD8-69391DF98E79}"/>
              </a:ext>
            </a:extLst>
          </p:cNvPr>
          <p:cNvSpPr/>
          <p:nvPr/>
        </p:nvSpPr>
        <p:spPr>
          <a:xfrm>
            <a:off x="17010073" y="202276"/>
            <a:ext cx="1053053" cy="986823"/>
          </a:xfrm>
          <a:custGeom>
            <a:avLst/>
            <a:gdLst/>
            <a:ahLst/>
            <a:cxnLst/>
            <a:rect l="l" t="t" r="r" b="b"/>
            <a:pathLst>
              <a:path w="1053053" h="986823">
                <a:moveTo>
                  <a:pt x="0" y="0"/>
                </a:moveTo>
                <a:lnTo>
                  <a:pt x="1053053" y="0"/>
                </a:lnTo>
                <a:lnTo>
                  <a:pt x="1053053" y="986823"/>
                </a:lnTo>
                <a:lnTo>
                  <a:pt x="0" y="9868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28" name="矩形: 圓角 27">
            <a:extLst>
              <a:ext uri="{FF2B5EF4-FFF2-40B4-BE49-F238E27FC236}">
                <a16:creationId xmlns:a16="http://schemas.microsoft.com/office/drawing/2014/main" id="{44D7575A-CD44-4832-1DDB-6B5549E2FEC8}"/>
              </a:ext>
            </a:extLst>
          </p:cNvPr>
          <p:cNvSpPr/>
          <p:nvPr/>
        </p:nvSpPr>
        <p:spPr>
          <a:xfrm>
            <a:off x="1202750" y="1943100"/>
            <a:ext cx="15520970" cy="1008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000" b="1" dirty="0"/>
              <a:t>Preferred Reporting Items for Systematic Reviews and Meta-Analyses (PRISMA)(Page et al., 2021)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D72E2D2C-2053-1CD3-ADF4-525C9F7BC6CF}"/>
              </a:ext>
            </a:extLst>
          </p:cNvPr>
          <p:cNvSpPr txBox="1"/>
          <p:nvPr/>
        </p:nvSpPr>
        <p:spPr>
          <a:xfrm>
            <a:off x="1028700" y="671496"/>
            <a:ext cx="13731012" cy="809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5999" b="1" dirty="0">
                <a:solidFill>
                  <a:schemeClr val="tx2"/>
                </a:solidFill>
                <a:latin typeface="Calibri (標題)"/>
                <a:ea typeface="Inter Bold"/>
                <a:cs typeface="Inter Bold"/>
                <a:sym typeface="Inter Bold"/>
              </a:rPr>
              <a:t>Research Method</a:t>
            </a:r>
          </a:p>
        </p:txBody>
      </p:sp>
      <p:sp>
        <p:nvSpPr>
          <p:cNvPr id="3" name="TextBox 20">
            <a:extLst>
              <a:ext uri="{FF2B5EF4-FFF2-40B4-BE49-F238E27FC236}">
                <a16:creationId xmlns:a16="http://schemas.microsoft.com/office/drawing/2014/main" id="{64D03E06-06F7-04C2-7EF6-2268DFC26F8C}"/>
              </a:ext>
            </a:extLst>
          </p:cNvPr>
          <p:cNvSpPr txBox="1"/>
          <p:nvPr/>
        </p:nvSpPr>
        <p:spPr>
          <a:xfrm>
            <a:off x="1202750" y="3238499"/>
            <a:ext cx="7560000" cy="5040000"/>
          </a:xfrm>
          <a:prstGeom prst="rect">
            <a:avLst/>
          </a:prstGeom>
          <a:solidFill>
            <a:srgbClr val="E3F0F9"/>
          </a:solidFill>
        </p:spPr>
        <p:txBody>
          <a:bodyPr wrap="square" lIns="144000" tIns="180000" rIns="144000" bIns="180000" rtlCol="0" anchor="t">
            <a:spAutoFit/>
          </a:bodyPr>
          <a:lstStyle/>
          <a:p>
            <a:pPr algn="l">
              <a:lnSpc>
                <a:spcPts val="4500"/>
              </a:lnSpc>
              <a:spcAft>
                <a:spcPts val="600"/>
              </a:spcAft>
            </a:pPr>
            <a:r>
              <a:rPr lang="en-US" altLang="zh-TW" sz="3200" b="1" dirty="0">
                <a:solidFill>
                  <a:srgbClr val="000000"/>
                </a:solidFill>
                <a:ea typeface="Open Sans Bold"/>
                <a:cs typeface="Open Sans Bold"/>
                <a:sym typeface="Open Sans Bold"/>
              </a:rPr>
              <a:t>Inclusion Criteria:</a:t>
            </a:r>
          </a:p>
          <a:p>
            <a:pPr algn="l">
              <a:lnSpc>
                <a:spcPts val="4500"/>
              </a:lnSpc>
            </a:pPr>
            <a:r>
              <a:rPr lang="en-US" altLang="zh-TW" sz="3200" dirty="0">
                <a:solidFill>
                  <a:srgbClr val="000000"/>
                </a:solidFill>
                <a:ea typeface="Open Sans Medium"/>
                <a:cs typeface="Open Sans Medium"/>
                <a:sym typeface="Open Sans Medium"/>
              </a:rPr>
              <a:t>1. Related to </a:t>
            </a:r>
            <a:r>
              <a:rPr lang="en-US" altLang="zh-TW" sz="3200" b="1" dirty="0">
                <a:solidFill>
                  <a:schemeClr val="accent2"/>
                </a:solidFill>
                <a:ea typeface="Open Sans Medium"/>
                <a:cs typeface="Open Sans Medium"/>
                <a:sym typeface="Open Sans Medium"/>
              </a:rPr>
              <a:t>smart cities based on large language models</a:t>
            </a:r>
            <a:r>
              <a:rPr lang="en-US" altLang="zh-TW" sz="3200" dirty="0">
                <a:solidFill>
                  <a:srgbClr val="000000"/>
                </a:solidFill>
                <a:ea typeface="Open Sans Medium"/>
                <a:cs typeface="Open Sans Medium"/>
                <a:sym typeface="Open Sans Medium"/>
              </a:rPr>
              <a:t>.</a:t>
            </a:r>
          </a:p>
          <a:p>
            <a:pPr algn="l">
              <a:lnSpc>
                <a:spcPts val="4500"/>
              </a:lnSpc>
            </a:pPr>
            <a:r>
              <a:rPr lang="en-US" altLang="zh-TW" sz="3200" dirty="0">
                <a:solidFill>
                  <a:srgbClr val="000000"/>
                </a:solidFill>
                <a:ea typeface="Open Sans Medium"/>
                <a:cs typeface="Open Sans Medium"/>
                <a:sym typeface="Open Sans Medium"/>
              </a:rPr>
              <a:t>2. Focusing on </a:t>
            </a:r>
            <a:r>
              <a:rPr lang="en-US" altLang="zh-TW" sz="3200" b="1" dirty="0">
                <a:solidFill>
                  <a:schemeClr val="accent2"/>
                </a:solidFill>
                <a:ea typeface="Open Sans Medium"/>
                <a:cs typeface="Open Sans Medium"/>
                <a:sym typeface="Open Sans Medium"/>
              </a:rPr>
              <a:t>traffic-related</a:t>
            </a:r>
            <a:r>
              <a:rPr lang="en-US" altLang="zh-TW" sz="3200" dirty="0">
                <a:solidFill>
                  <a:srgbClr val="000000"/>
                </a:solidFill>
                <a:ea typeface="Open Sans Medium"/>
                <a:cs typeface="Open Sans Medium"/>
                <a:sym typeface="Open Sans Medium"/>
              </a:rPr>
              <a:t> topics.</a:t>
            </a:r>
          </a:p>
          <a:p>
            <a:pPr algn="l">
              <a:lnSpc>
                <a:spcPts val="4500"/>
              </a:lnSpc>
            </a:pPr>
            <a:r>
              <a:rPr lang="en-US" altLang="zh-TW" sz="3200" dirty="0">
                <a:solidFill>
                  <a:srgbClr val="000000"/>
                </a:solidFill>
                <a:ea typeface="Open Sans Medium"/>
                <a:cs typeface="Open Sans Medium"/>
                <a:sym typeface="Open Sans Medium"/>
              </a:rPr>
              <a:t>3. The articles must be published in </a:t>
            </a:r>
            <a:r>
              <a:rPr lang="en-US" altLang="zh-TW" sz="3200" b="1" dirty="0">
                <a:solidFill>
                  <a:schemeClr val="accent2"/>
                </a:solidFill>
                <a:ea typeface="Open Sans Medium"/>
                <a:cs typeface="Open Sans Medium"/>
                <a:sym typeface="Open Sans Medium"/>
              </a:rPr>
              <a:t>English</a:t>
            </a:r>
            <a:r>
              <a:rPr lang="en-US" altLang="zh-TW" sz="3200" dirty="0">
                <a:solidFill>
                  <a:srgbClr val="000000"/>
                </a:solidFill>
                <a:ea typeface="Open Sans Medium"/>
                <a:cs typeface="Open Sans Medium"/>
                <a:sym typeface="Open Sans Medium"/>
              </a:rPr>
              <a:t>.</a:t>
            </a:r>
          </a:p>
          <a:p>
            <a:pPr algn="l">
              <a:lnSpc>
                <a:spcPts val="4500"/>
              </a:lnSpc>
            </a:pPr>
            <a:r>
              <a:rPr lang="en-US" altLang="zh-TW" sz="3200" dirty="0">
                <a:solidFill>
                  <a:srgbClr val="000000"/>
                </a:solidFill>
                <a:ea typeface="Open Sans Medium"/>
                <a:cs typeface="Open Sans Medium"/>
                <a:sym typeface="Open Sans Medium"/>
              </a:rPr>
              <a:t>4. The publication date should range from </a:t>
            </a:r>
            <a:r>
              <a:rPr lang="en-US" altLang="zh-TW" sz="3200" b="1" dirty="0">
                <a:solidFill>
                  <a:schemeClr val="accent2"/>
                </a:solidFill>
                <a:ea typeface="Open Sans Medium"/>
                <a:cs typeface="Open Sans Medium"/>
                <a:sym typeface="Open Sans Medium"/>
              </a:rPr>
              <a:t>2022 to August 2024</a:t>
            </a:r>
            <a:r>
              <a:rPr lang="en-US" altLang="zh-TW" sz="3200" dirty="0">
                <a:solidFill>
                  <a:srgbClr val="000000"/>
                </a:solidFill>
                <a:ea typeface="Open Sans Medium"/>
                <a:cs typeface="Open Sans Medium"/>
                <a:sym typeface="Open Sans Medium"/>
              </a:rPr>
              <a:t>.</a:t>
            </a:r>
          </a:p>
          <a:p>
            <a:pPr algn="l">
              <a:lnSpc>
                <a:spcPts val="4500"/>
              </a:lnSpc>
            </a:pPr>
            <a:r>
              <a:rPr lang="en-US" altLang="zh-TW" sz="3200" dirty="0">
                <a:solidFill>
                  <a:srgbClr val="000000"/>
                </a:solidFill>
                <a:ea typeface="Open Sans Medium"/>
                <a:cs typeface="Open Sans Medium"/>
                <a:sym typeface="Open Sans Medium"/>
              </a:rPr>
              <a:t>5. The articles must be </a:t>
            </a:r>
            <a:r>
              <a:rPr lang="en-US" altLang="zh-TW" sz="3200" b="1" dirty="0">
                <a:solidFill>
                  <a:schemeClr val="accent2"/>
                </a:solidFill>
                <a:ea typeface="Open Sans Medium"/>
                <a:cs typeface="Open Sans Medium"/>
                <a:sym typeface="Open Sans Medium"/>
              </a:rPr>
              <a:t>accessible</a:t>
            </a:r>
            <a:r>
              <a:rPr lang="en-US" altLang="zh-TW" sz="3200" dirty="0">
                <a:solidFill>
                  <a:srgbClr val="000000"/>
                </a:solidFill>
                <a:ea typeface="Open Sans Medium"/>
                <a:cs typeface="Open Sans Medium"/>
                <a:sym typeface="Open Sans Medium"/>
              </a:rPr>
              <a:t>.</a:t>
            </a:r>
          </a:p>
        </p:txBody>
      </p:sp>
      <p:sp>
        <p:nvSpPr>
          <p:cNvPr id="13" name="投影片編號版面配置區 12">
            <a:extLst>
              <a:ext uri="{FF2B5EF4-FFF2-40B4-BE49-F238E27FC236}">
                <a16:creationId xmlns:a16="http://schemas.microsoft.com/office/drawing/2014/main" id="{F3EC567E-CABC-B015-BAF2-F3EF1D57A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49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028700" y="657217"/>
            <a:ext cx="8680520" cy="828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0"/>
              </a:lnSpc>
            </a:pPr>
            <a:r>
              <a:rPr lang="en-US" sz="6000" b="1" dirty="0">
                <a:solidFill>
                  <a:schemeClr val="tx2"/>
                </a:solidFill>
                <a:latin typeface="Calibri (標題)"/>
                <a:ea typeface="Inter Bold"/>
                <a:cs typeface="Inter Bold"/>
                <a:sym typeface="Inter Bold"/>
              </a:rPr>
              <a:t>Data Collection</a:t>
            </a:r>
          </a:p>
        </p:txBody>
      </p:sp>
      <p:sp>
        <p:nvSpPr>
          <p:cNvPr id="21" name="Freeform 21"/>
          <p:cNvSpPr/>
          <p:nvPr/>
        </p:nvSpPr>
        <p:spPr>
          <a:xfrm>
            <a:off x="17010073" y="202276"/>
            <a:ext cx="1053053" cy="986823"/>
          </a:xfrm>
          <a:custGeom>
            <a:avLst/>
            <a:gdLst/>
            <a:ahLst/>
            <a:cxnLst/>
            <a:rect l="l" t="t" r="r" b="b"/>
            <a:pathLst>
              <a:path w="1053053" h="986823">
                <a:moveTo>
                  <a:pt x="0" y="0"/>
                </a:moveTo>
                <a:lnTo>
                  <a:pt x="1053053" y="0"/>
                </a:lnTo>
                <a:lnTo>
                  <a:pt x="1053053" y="986823"/>
                </a:lnTo>
                <a:lnTo>
                  <a:pt x="0" y="9868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grpSp>
        <p:nvGrpSpPr>
          <p:cNvPr id="22" name="Group 8">
            <a:extLst>
              <a:ext uri="{FF2B5EF4-FFF2-40B4-BE49-F238E27FC236}">
                <a16:creationId xmlns:a16="http://schemas.microsoft.com/office/drawing/2014/main" id="{4B6A3AB4-0A6C-C822-D007-56C4133E0B29}"/>
              </a:ext>
            </a:extLst>
          </p:cNvPr>
          <p:cNvGrpSpPr/>
          <p:nvPr/>
        </p:nvGrpSpPr>
        <p:grpSpPr>
          <a:xfrm>
            <a:off x="0" y="10208994"/>
            <a:ext cx="18288000" cy="108000"/>
            <a:chOff x="0" y="0"/>
            <a:chExt cx="4816593" cy="50648"/>
          </a:xfrm>
          <a:solidFill>
            <a:srgbClr val="6490C0"/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435B96E-72C9-E7B4-0D71-FE9E95F7DE2E}"/>
                </a:ext>
              </a:extLst>
            </p:cNvPr>
            <p:cNvSpPr/>
            <p:nvPr/>
          </p:nvSpPr>
          <p:spPr>
            <a:xfrm>
              <a:off x="0" y="0"/>
              <a:ext cx="4816592" cy="50648"/>
            </a:xfrm>
            <a:custGeom>
              <a:avLst/>
              <a:gdLst/>
              <a:ahLst/>
              <a:cxnLst/>
              <a:rect l="l" t="t" r="r" b="b"/>
              <a:pathLst>
                <a:path w="4816592" h="50648">
                  <a:moveTo>
                    <a:pt x="0" y="0"/>
                  </a:moveTo>
                  <a:lnTo>
                    <a:pt x="4816592" y="0"/>
                  </a:lnTo>
                  <a:lnTo>
                    <a:pt x="4816592" y="50648"/>
                  </a:lnTo>
                  <a:lnTo>
                    <a:pt x="0" y="506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" name="TextBox 10">
              <a:extLst>
                <a:ext uri="{FF2B5EF4-FFF2-40B4-BE49-F238E27FC236}">
                  <a16:creationId xmlns:a16="http://schemas.microsoft.com/office/drawing/2014/main" id="{EC0198E3-E492-FA44-453A-2EB4E6BEC125}"/>
                </a:ext>
              </a:extLst>
            </p:cNvPr>
            <p:cNvSpPr txBox="1"/>
            <p:nvPr/>
          </p:nvSpPr>
          <p:spPr>
            <a:xfrm>
              <a:off x="0" y="-47625"/>
              <a:ext cx="4816593" cy="98273"/>
            </a:xfrm>
            <a:prstGeom prst="rect">
              <a:avLst/>
            </a:prstGeom>
            <a:grpFill/>
            <a:ln>
              <a:noFill/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7D97BE5E-E4C0-3628-A3D7-4B100C4E08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294420"/>
              </p:ext>
            </p:extLst>
          </p:nvPr>
        </p:nvGraphicFramePr>
        <p:xfrm>
          <a:off x="1295400" y="5387465"/>
          <a:ext cx="15163799" cy="3723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89673">
                  <a:extLst>
                    <a:ext uri="{9D8B030D-6E8A-4147-A177-3AD203B41FA5}">
                      <a16:colId xmlns:a16="http://schemas.microsoft.com/office/drawing/2014/main" val="161855391"/>
                    </a:ext>
                  </a:extLst>
                </a:gridCol>
                <a:gridCol w="12169127">
                  <a:extLst>
                    <a:ext uri="{9D8B030D-6E8A-4147-A177-3AD203B41FA5}">
                      <a16:colId xmlns:a16="http://schemas.microsoft.com/office/drawing/2014/main" val="3549622740"/>
                    </a:ext>
                  </a:extLst>
                </a:gridCol>
                <a:gridCol w="1904999">
                  <a:extLst>
                    <a:ext uri="{9D8B030D-6E8A-4147-A177-3AD203B41FA5}">
                      <a16:colId xmlns:a16="http://schemas.microsoft.com/office/drawing/2014/main" val="26749260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R="27305" indent="-127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kern="100">
                          <a:effectLst/>
                        </a:rPr>
                        <a:t>Set</a:t>
                      </a:r>
                      <a:endParaRPr lang="zh-TW" sz="6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80000" marR="180000" marT="72000" marB="72000" anchor="ctr"/>
                </a:tc>
                <a:tc>
                  <a:txBody>
                    <a:bodyPr/>
                    <a:lstStyle/>
                    <a:p>
                      <a:pPr marR="27305" indent="-127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kern="100" dirty="0">
                          <a:effectLst/>
                        </a:rPr>
                        <a:t>Query String</a:t>
                      </a:r>
                      <a:endParaRPr lang="zh-TW" sz="6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80000" marR="180000" marT="72000" marB="72000" anchor="ctr"/>
                </a:tc>
                <a:tc>
                  <a:txBody>
                    <a:bodyPr/>
                    <a:lstStyle/>
                    <a:p>
                      <a:pPr marR="27305" indent="-127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kern="100">
                          <a:effectLst/>
                        </a:rPr>
                        <a:t>Results</a:t>
                      </a:r>
                      <a:endParaRPr lang="zh-TW" sz="6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80000" marR="180000" marT="72000" marB="72000" anchor="ctr"/>
                </a:tc>
                <a:extLst>
                  <a:ext uri="{0D108BD9-81ED-4DB2-BD59-A6C34878D82A}">
                    <a16:rowId xmlns:a16="http://schemas.microsoft.com/office/drawing/2014/main" val="4013998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27305" indent="-127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kern="100">
                          <a:effectLst/>
                        </a:rPr>
                        <a:t>S1</a:t>
                      </a:r>
                      <a:endParaRPr lang="zh-TW" sz="6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80000" marR="180000" marT="72000" marB="72000" anchor="ctr"/>
                </a:tc>
                <a:tc>
                  <a:txBody>
                    <a:bodyPr/>
                    <a:lstStyle/>
                    <a:p>
                      <a:pPr marR="27305" indent="-127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kern="100" dirty="0">
                          <a:effectLst/>
                        </a:rPr>
                        <a:t>ALL=(Agent OR AI Agent OR Artificial Intelligence Agent OR Intelligent Agent OR AI System OR Virtual Agent) AND ALL = (large language model OR </a:t>
                      </a:r>
                      <a:r>
                        <a:rPr lang="en-US" sz="3600" kern="100" dirty="0" err="1">
                          <a:effectLst/>
                        </a:rPr>
                        <a:t>llm</a:t>
                      </a:r>
                      <a:r>
                        <a:rPr lang="en-US" sz="3600" kern="100" dirty="0">
                          <a:effectLst/>
                        </a:rPr>
                        <a:t>-based OR Generative Model OR Language Generation Model)</a:t>
                      </a:r>
                      <a:endParaRPr lang="zh-TW" sz="6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80000" marR="180000" marT="72000" marB="72000" anchor="ctr"/>
                </a:tc>
                <a:tc>
                  <a:txBody>
                    <a:bodyPr/>
                    <a:lstStyle/>
                    <a:p>
                      <a:pPr marR="27305" indent="-127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kern="100">
                          <a:effectLst/>
                        </a:rPr>
                        <a:t>6532</a:t>
                      </a:r>
                      <a:endParaRPr lang="zh-TW" sz="6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80000" marR="180000" marT="72000" marB="72000" anchor="ctr"/>
                </a:tc>
                <a:extLst>
                  <a:ext uri="{0D108BD9-81ED-4DB2-BD59-A6C34878D82A}">
                    <a16:rowId xmlns:a16="http://schemas.microsoft.com/office/drawing/2014/main" val="35062594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27305" indent="-127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kern="100">
                          <a:effectLst/>
                        </a:rPr>
                        <a:t>S2</a:t>
                      </a:r>
                      <a:endParaRPr lang="zh-TW" sz="6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80000" marR="180000" marT="72000" marB="72000" anchor="ctr"/>
                </a:tc>
                <a:tc>
                  <a:txBody>
                    <a:bodyPr/>
                    <a:lstStyle/>
                    <a:p>
                      <a:pPr marR="27305" indent="-127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kern="100" dirty="0">
                          <a:effectLst/>
                        </a:rPr>
                        <a:t>[S1] AND (TS=(Traffic OR Circulation OR accident))</a:t>
                      </a:r>
                      <a:endParaRPr lang="zh-TW" sz="6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80000" marR="180000" marT="72000" marB="72000" anchor="ctr"/>
                </a:tc>
                <a:tc>
                  <a:txBody>
                    <a:bodyPr/>
                    <a:lstStyle/>
                    <a:p>
                      <a:pPr marR="27305" indent="-127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kern="100" dirty="0">
                          <a:effectLst/>
                        </a:rPr>
                        <a:t>184</a:t>
                      </a:r>
                      <a:endParaRPr lang="zh-TW" sz="6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80000" marR="180000" marT="72000" marB="72000" anchor="ctr"/>
                </a:tc>
                <a:extLst>
                  <a:ext uri="{0D108BD9-81ED-4DB2-BD59-A6C34878D82A}">
                    <a16:rowId xmlns:a16="http://schemas.microsoft.com/office/drawing/2014/main" val="2483699650"/>
                  </a:ext>
                </a:extLst>
              </a:tr>
            </a:tbl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id="{83C0A4F0-42A1-1B0E-F994-36C74CD20DE1}"/>
              </a:ext>
            </a:extLst>
          </p:cNvPr>
          <p:cNvSpPr txBox="1"/>
          <p:nvPr/>
        </p:nvSpPr>
        <p:spPr>
          <a:xfrm>
            <a:off x="1028700" y="2124768"/>
            <a:ext cx="7962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>
                <a:solidFill>
                  <a:schemeClr val="accent1"/>
                </a:solidFill>
              </a:rPr>
              <a:t>Academic Database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8BCD4BF-4371-EDAC-2B62-A72114853A0E}"/>
              </a:ext>
            </a:extLst>
          </p:cNvPr>
          <p:cNvSpPr txBox="1"/>
          <p:nvPr/>
        </p:nvSpPr>
        <p:spPr>
          <a:xfrm>
            <a:off x="1028700" y="4226918"/>
            <a:ext cx="7962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>
                <a:solidFill>
                  <a:schemeClr val="accent1"/>
                </a:solidFill>
              </a:rPr>
              <a:t>Query String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452B4227-657D-5731-7BE3-1BDF81FF91FE}"/>
              </a:ext>
            </a:extLst>
          </p:cNvPr>
          <p:cNvSpPr txBox="1"/>
          <p:nvPr/>
        </p:nvSpPr>
        <p:spPr>
          <a:xfrm>
            <a:off x="1028700" y="3013947"/>
            <a:ext cx="7962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sz="4000" dirty="0"/>
              <a:t>Web of Science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2D7C9750-6BD0-BFE8-2E67-1F05063649E8}"/>
              </a:ext>
            </a:extLst>
          </p:cNvPr>
          <p:cNvSpPr txBox="1"/>
          <p:nvPr/>
        </p:nvSpPr>
        <p:spPr>
          <a:xfrm>
            <a:off x="2658262" y="9206925"/>
            <a:ext cx="124380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3200" kern="100" dirty="0">
                <a:effectLst/>
                <a:ea typeface="新細明體" panose="02020500000000000000" pitchFamily="18" charset="-120"/>
              </a:rPr>
              <a:t>Table 1.</a:t>
            </a:r>
            <a:r>
              <a:rPr lang="en-US" altLang="zh-TW" sz="3200" b="1" kern="100" dirty="0">
                <a:effectLst/>
                <a:ea typeface="新細明體" panose="02020500000000000000" pitchFamily="18" charset="-120"/>
              </a:rPr>
              <a:t> </a:t>
            </a:r>
            <a:r>
              <a:rPr lang="en-US" altLang="zh-TW" sz="3200" kern="100" dirty="0">
                <a:effectLst/>
                <a:ea typeface="新細明體" panose="02020500000000000000" pitchFamily="18" charset="-120"/>
              </a:rPr>
              <a:t>Keyword Strategies and Results via Web of Science Database</a:t>
            </a:r>
            <a:endParaRPr lang="zh-TW" altLang="en-US" sz="3200" dirty="0"/>
          </a:p>
        </p:txBody>
      </p:sp>
      <p:sp>
        <p:nvSpPr>
          <p:cNvPr id="31" name="投影片編號版面配置區 30">
            <a:extLst>
              <a:ext uri="{FF2B5EF4-FFF2-40B4-BE49-F238E27FC236}">
                <a16:creationId xmlns:a16="http://schemas.microsoft.com/office/drawing/2014/main" id="{AA7B242A-7840-3E22-BC75-3ECEAC6CF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7010073" y="202276"/>
            <a:ext cx="1053053" cy="986823"/>
          </a:xfrm>
          <a:custGeom>
            <a:avLst/>
            <a:gdLst/>
            <a:ahLst/>
            <a:cxnLst/>
            <a:rect l="l" t="t" r="r" b="b"/>
            <a:pathLst>
              <a:path w="1053053" h="986823">
                <a:moveTo>
                  <a:pt x="0" y="0"/>
                </a:moveTo>
                <a:lnTo>
                  <a:pt x="1053053" y="0"/>
                </a:lnTo>
                <a:lnTo>
                  <a:pt x="1053053" y="986823"/>
                </a:lnTo>
                <a:lnTo>
                  <a:pt x="0" y="9868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7" name="TextBox 7"/>
          <p:cNvSpPr txBox="1"/>
          <p:nvPr/>
        </p:nvSpPr>
        <p:spPr>
          <a:xfrm>
            <a:off x="1028700" y="657217"/>
            <a:ext cx="8680520" cy="828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0"/>
              </a:lnSpc>
            </a:pPr>
            <a:r>
              <a:rPr lang="en-US" sz="6000" b="1" dirty="0">
                <a:solidFill>
                  <a:schemeClr val="tx2"/>
                </a:solidFill>
                <a:latin typeface="Calibri (標題)"/>
                <a:ea typeface="Inter Bold"/>
                <a:cs typeface="Inter Bold"/>
                <a:sym typeface="Inter Bold"/>
              </a:rPr>
              <a:t>Screening Process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68523" y="2933700"/>
            <a:ext cx="6799550" cy="12304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00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Medium"/>
              </a:rPr>
              <a:t>Figure 1. Flow chart for screening and selection of articles.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DD442ABA-DDD6-191D-80E6-B530A6C51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400" y="223788"/>
            <a:ext cx="7769523" cy="9839424"/>
          </a:xfrm>
          <a:prstGeom prst="rect">
            <a:avLst/>
          </a:prstGeom>
        </p:spPr>
      </p:pic>
      <p:grpSp>
        <p:nvGrpSpPr>
          <p:cNvPr id="13" name="Group 8">
            <a:extLst>
              <a:ext uri="{FF2B5EF4-FFF2-40B4-BE49-F238E27FC236}">
                <a16:creationId xmlns:a16="http://schemas.microsoft.com/office/drawing/2014/main" id="{2E1A88AC-1DFB-6CD0-2BA4-89DC20191DC3}"/>
              </a:ext>
            </a:extLst>
          </p:cNvPr>
          <p:cNvGrpSpPr/>
          <p:nvPr/>
        </p:nvGrpSpPr>
        <p:grpSpPr>
          <a:xfrm>
            <a:off x="0" y="10208994"/>
            <a:ext cx="18288000" cy="108000"/>
            <a:chOff x="0" y="0"/>
            <a:chExt cx="4816593" cy="50648"/>
          </a:xfrm>
          <a:solidFill>
            <a:srgbClr val="6490C0"/>
          </a:solidFill>
        </p:grpSpPr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3620CF4-5B92-EDF2-6E71-2BED3AB69638}"/>
                </a:ext>
              </a:extLst>
            </p:cNvPr>
            <p:cNvSpPr/>
            <p:nvPr/>
          </p:nvSpPr>
          <p:spPr>
            <a:xfrm>
              <a:off x="0" y="0"/>
              <a:ext cx="4816592" cy="50648"/>
            </a:xfrm>
            <a:custGeom>
              <a:avLst/>
              <a:gdLst/>
              <a:ahLst/>
              <a:cxnLst/>
              <a:rect l="l" t="t" r="r" b="b"/>
              <a:pathLst>
                <a:path w="4816592" h="50648">
                  <a:moveTo>
                    <a:pt x="0" y="0"/>
                  </a:moveTo>
                  <a:lnTo>
                    <a:pt x="4816592" y="0"/>
                  </a:lnTo>
                  <a:lnTo>
                    <a:pt x="4816592" y="50648"/>
                  </a:lnTo>
                  <a:lnTo>
                    <a:pt x="0" y="506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" name="TextBox 10">
              <a:extLst>
                <a:ext uri="{FF2B5EF4-FFF2-40B4-BE49-F238E27FC236}">
                  <a16:creationId xmlns:a16="http://schemas.microsoft.com/office/drawing/2014/main" id="{01EBA400-AC18-6892-691F-C9DC23BFD692}"/>
                </a:ext>
              </a:extLst>
            </p:cNvPr>
            <p:cNvSpPr txBox="1"/>
            <p:nvPr/>
          </p:nvSpPr>
          <p:spPr>
            <a:xfrm>
              <a:off x="0" y="-47625"/>
              <a:ext cx="4816593" cy="98273"/>
            </a:xfrm>
            <a:prstGeom prst="rect">
              <a:avLst/>
            </a:prstGeom>
            <a:grpFill/>
            <a:ln>
              <a:noFill/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302A5332-13E7-1C2F-5111-D2C7DE421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76930-52DB-B3AD-C688-B57D154D9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A939A515-FB8D-EA5A-99C4-CA4EAB9B3A99}"/>
              </a:ext>
            </a:extLst>
          </p:cNvPr>
          <p:cNvSpPr/>
          <p:nvPr/>
        </p:nvSpPr>
        <p:spPr>
          <a:xfrm>
            <a:off x="1074658" y="8563446"/>
            <a:ext cx="16138684" cy="0"/>
          </a:xfrm>
          <a:prstGeom prst="line">
            <a:avLst/>
          </a:prstGeom>
          <a:ln w="38100" cap="flat">
            <a:solidFill>
              <a:schemeClr val="accent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B62563F6-1E36-9DCF-85F7-A8B21AA7B340}"/>
              </a:ext>
            </a:extLst>
          </p:cNvPr>
          <p:cNvGrpSpPr/>
          <p:nvPr/>
        </p:nvGrpSpPr>
        <p:grpSpPr>
          <a:xfrm>
            <a:off x="1074658" y="5810158"/>
            <a:ext cx="447675" cy="447675"/>
            <a:chOff x="0" y="0"/>
            <a:chExt cx="812800" cy="8128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937851AA-0D7F-BD43-DD2D-B87E18563D5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490C0"/>
            </a:solidFill>
          </p:spPr>
          <p:txBody>
            <a:bodyPr/>
            <a:lstStyle/>
            <a:p>
              <a:endParaRPr lang="zh-TW" altLang="en-US">
                <a:solidFill>
                  <a:schemeClr val="accent1"/>
                </a:solidFill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E32C041B-E2BB-3264-0AE2-B790304A9658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92570979-2A58-E61E-C4D5-57A66FA912F2}"/>
              </a:ext>
            </a:extLst>
          </p:cNvPr>
          <p:cNvSpPr txBox="1"/>
          <p:nvPr/>
        </p:nvSpPr>
        <p:spPr>
          <a:xfrm>
            <a:off x="1074658" y="3188459"/>
            <a:ext cx="16184642" cy="2129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34"/>
              </a:lnSpc>
            </a:pPr>
            <a:r>
              <a:rPr lang="en-US" sz="11200" b="1" dirty="0">
                <a:solidFill>
                  <a:schemeClr val="accent1"/>
                </a:solidFill>
                <a:latin typeface="Calibri (標題)"/>
                <a:ea typeface="Inter Bold"/>
                <a:cs typeface="Inter Bold"/>
                <a:sym typeface="Inter Bold"/>
              </a:rPr>
              <a:t>IV. Result and Analysis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71332B47-40A3-CE1B-1813-BEF5D1D15699}"/>
              </a:ext>
            </a:extLst>
          </p:cNvPr>
          <p:cNvSpPr txBox="1"/>
          <p:nvPr/>
        </p:nvSpPr>
        <p:spPr>
          <a:xfrm>
            <a:off x="1690843" y="5764756"/>
            <a:ext cx="12558557" cy="479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altLang="zh-TW" sz="3200" dirty="0">
                <a:ea typeface="Inter Bold"/>
                <a:cs typeface="Inter Bold"/>
                <a:sym typeface="Inter Bold"/>
              </a:rPr>
              <a:t>Large Language Model and AI Agent System for Smart City</a:t>
            </a:r>
            <a:endParaRPr lang="en-US" sz="2799" spc="207" dirty="0">
              <a:ea typeface="Open Sans Semi-Bold"/>
              <a:cs typeface="Open Sans Semi-Bold"/>
              <a:sym typeface="Open Sans Semi-Bold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84C3092-2505-8CE8-7CAE-1089ADE8ABD7}"/>
              </a:ext>
            </a:extLst>
          </p:cNvPr>
          <p:cNvSpPr/>
          <p:nvPr/>
        </p:nvSpPr>
        <p:spPr>
          <a:xfrm>
            <a:off x="17010073" y="202276"/>
            <a:ext cx="1053053" cy="986823"/>
          </a:xfrm>
          <a:custGeom>
            <a:avLst/>
            <a:gdLst/>
            <a:ahLst/>
            <a:cxnLst/>
            <a:rect l="l" t="t" r="r" b="b"/>
            <a:pathLst>
              <a:path w="1053053" h="986823">
                <a:moveTo>
                  <a:pt x="0" y="0"/>
                </a:moveTo>
                <a:lnTo>
                  <a:pt x="1053053" y="0"/>
                </a:lnTo>
                <a:lnTo>
                  <a:pt x="1053053" y="986823"/>
                </a:lnTo>
                <a:lnTo>
                  <a:pt x="0" y="9868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7E5ED7FF-CDA8-C4A8-F1B6-0C1CAD2CD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32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028700" y="690967"/>
            <a:ext cx="13731012" cy="828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0"/>
              </a:lnSpc>
            </a:pPr>
            <a:r>
              <a:rPr lang="en-US" sz="6000" b="1" dirty="0">
                <a:solidFill>
                  <a:schemeClr val="tx2"/>
                </a:solidFill>
                <a:latin typeface="Calibri (標題)"/>
                <a:ea typeface="Inter Bold"/>
                <a:cs typeface="Inter Bold"/>
                <a:sym typeface="Inter Bold"/>
              </a:rPr>
              <a:t>Trend Analysis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2" y="9220575"/>
            <a:ext cx="16230596" cy="4506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19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Medium"/>
              </a:rPr>
              <a:t>Figure 2. Growing trend analysis of AI and Smart City Traffic Management using Web of Science (2014-2024)</a:t>
            </a:r>
          </a:p>
        </p:txBody>
      </p:sp>
      <p:sp>
        <p:nvSpPr>
          <p:cNvPr id="14" name="Freeform 14"/>
          <p:cNvSpPr/>
          <p:nvPr/>
        </p:nvSpPr>
        <p:spPr>
          <a:xfrm>
            <a:off x="17010073" y="202276"/>
            <a:ext cx="1053053" cy="986823"/>
          </a:xfrm>
          <a:custGeom>
            <a:avLst/>
            <a:gdLst/>
            <a:ahLst/>
            <a:cxnLst/>
            <a:rect l="l" t="t" r="r" b="b"/>
            <a:pathLst>
              <a:path w="1053053" h="986823">
                <a:moveTo>
                  <a:pt x="0" y="0"/>
                </a:moveTo>
                <a:lnTo>
                  <a:pt x="1053053" y="0"/>
                </a:lnTo>
                <a:lnTo>
                  <a:pt x="1053053" y="986823"/>
                </a:lnTo>
                <a:lnTo>
                  <a:pt x="0" y="9868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grpSp>
        <p:nvGrpSpPr>
          <p:cNvPr id="15" name="Group 8">
            <a:extLst>
              <a:ext uri="{FF2B5EF4-FFF2-40B4-BE49-F238E27FC236}">
                <a16:creationId xmlns:a16="http://schemas.microsoft.com/office/drawing/2014/main" id="{2AC887CA-DFA1-42C8-EA22-D536DAF759AC}"/>
              </a:ext>
            </a:extLst>
          </p:cNvPr>
          <p:cNvGrpSpPr/>
          <p:nvPr/>
        </p:nvGrpSpPr>
        <p:grpSpPr>
          <a:xfrm>
            <a:off x="0" y="10208994"/>
            <a:ext cx="18288000" cy="108000"/>
            <a:chOff x="0" y="0"/>
            <a:chExt cx="4816593" cy="50648"/>
          </a:xfrm>
          <a:solidFill>
            <a:srgbClr val="6490C0"/>
          </a:solidFill>
        </p:grpSpPr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98946B20-1666-3BD8-70F6-902EB7DD42C6}"/>
                </a:ext>
              </a:extLst>
            </p:cNvPr>
            <p:cNvSpPr/>
            <p:nvPr/>
          </p:nvSpPr>
          <p:spPr>
            <a:xfrm>
              <a:off x="0" y="0"/>
              <a:ext cx="4816592" cy="50648"/>
            </a:xfrm>
            <a:custGeom>
              <a:avLst/>
              <a:gdLst/>
              <a:ahLst/>
              <a:cxnLst/>
              <a:rect l="l" t="t" r="r" b="b"/>
              <a:pathLst>
                <a:path w="4816592" h="50648">
                  <a:moveTo>
                    <a:pt x="0" y="0"/>
                  </a:moveTo>
                  <a:lnTo>
                    <a:pt x="4816592" y="0"/>
                  </a:lnTo>
                  <a:lnTo>
                    <a:pt x="4816592" y="50648"/>
                  </a:lnTo>
                  <a:lnTo>
                    <a:pt x="0" y="506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TextBox 10">
              <a:extLst>
                <a:ext uri="{FF2B5EF4-FFF2-40B4-BE49-F238E27FC236}">
                  <a16:creationId xmlns:a16="http://schemas.microsoft.com/office/drawing/2014/main" id="{6DA64946-0A3C-53FE-6CF9-29D37C3FD103}"/>
                </a:ext>
              </a:extLst>
            </p:cNvPr>
            <p:cNvSpPr txBox="1"/>
            <p:nvPr/>
          </p:nvSpPr>
          <p:spPr>
            <a:xfrm>
              <a:off x="0" y="-47625"/>
              <a:ext cx="4816593" cy="98273"/>
            </a:xfrm>
            <a:prstGeom prst="rect">
              <a:avLst/>
            </a:prstGeom>
            <a:grpFill/>
            <a:ln>
              <a:noFill/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graphicFrame>
        <p:nvGraphicFramePr>
          <p:cNvPr id="3" name="圖表 2">
            <a:extLst>
              <a:ext uri="{FF2B5EF4-FFF2-40B4-BE49-F238E27FC236}">
                <a16:creationId xmlns:a16="http://schemas.microsoft.com/office/drawing/2014/main" id="{6CF54FEF-96EF-33BC-3A5D-DE6AE66349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0899457"/>
              </p:ext>
            </p:extLst>
          </p:nvPr>
        </p:nvGraphicFramePr>
        <p:xfrm>
          <a:off x="1638298" y="1891790"/>
          <a:ext cx="150114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5CDCD32F-6273-51AA-C77F-AF03AD6EB1A9}"/>
              </a:ext>
            </a:extLst>
          </p:cNvPr>
          <p:cNvCxnSpPr>
            <a:cxnSpLocks/>
          </p:cNvCxnSpPr>
          <p:nvPr/>
        </p:nvCxnSpPr>
        <p:spPr>
          <a:xfrm flipV="1">
            <a:off x="12039600" y="1813049"/>
            <a:ext cx="3124200" cy="266700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投影片編號版面配置區 22">
            <a:extLst>
              <a:ext uri="{FF2B5EF4-FFF2-40B4-BE49-F238E27FC236}">
                <a16:creationId xmlns:a16="http://schemas.microsoft.com/office/drawing/2014/main" id="{C73A66B4-53F0-7C4A-12D6-EDAFD97A6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文字, 螢幕擷取畫面, 圖表, 字型 的圖片&#10;&#10;自動產生的描述">
            <a:extLst>
              <a:ext uri="{FF2B5EF4-FFF2-40B4-BE49-F238E27FC236}">
                <a16:creationId xmlns:a16="http://schemas.microsoft.com/office/drawing/2014/main" id="{1E25BC51-C2BA-E30D-BE36-FAC3A1079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136" y="1134228"/>
            <a:ext cx="13731729" cy="850507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19215" y="657217"/>
            <a:ext cx="13731012" cy="828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0"/>
              </a:lnSpc>
            </a:pPr>
            <a:r>
              <a:rPr lang="en-US" sz="6000" b="1" dirty="0">
                <a:solidFill>
                  <a:schemeClr val="tx2"/>
                </a:solidFill>
                <a:latin typeface="Calibri (標題)"/>
                <a:ea typeface="Inter Bold"/>
                <a:cs typeface="Inter Bold"/>
                <a:sym typeface="Inter Bold"/>
              </a:rPr>
              <a:t>Keyword Co-occurrence Networks</a:t>
            </a:r>
          </a:p>
        </p:txBody>
      </p:sp>
      <p:sp>
        <p:nvSpPr>
          <p:cNvPr id="16" name="Freeform 16"/>
          <p:cNvSpPr/>
          <p:nvPr/>
        </p:nvSpPr>
        <p:spPr>
          <a:xfrm>
            <a:off x="17010073" y="202276"/>
            <a:ext cx="1053053" cy="986823"/>
          </a:xfrm>
          <a:custGeom>
            <a:avLst/>
            <a:gdLst/>
            <a:ahLst/>
            <a:cxnLst/>
            <a:rect l="l" t="t" r="r" b="b"/>
            <a:pathLst>
              <a:path w="1053053" h="986823">
                <a:moveTo>
                  <a:pt x="0" y="0"/>
                </a:moveTo>
                <a:lnTo>
                  <a:pt x="1053053" y="0"/>
                </a:lnTo>
                <a:lnTo>
                  <a:pt x="1053053" y="986823"/>
                </a:lnTo>
                <a:lnTo>
                  <a:pt x="0" y="9868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grpSp>
        <p:nvGrpSpPr>
          <p:cNvPr id="17" name="Group 8">
            <a:extLst>
              <a:ext uri="{FF2B5EF4-FFF2-40B4-BE49-F238E27FC236}">
                <a16:creationId xmlns:a16="http://schemas.microsoft.com/office/drawing/2014/main" id="{FA4A6AF5-C2C5-2806-4365-54FB7F9C78E2}"/>
              </a:ext>
            </a:extLst>
          </p:cNvPr>
          <p:cNvGrpSpPr/>
          <p:nvPr/>
        </p:nvGrpSpPr>
        <p:grpSpPr>
          <a:xfrm>
            <a:off x="0" y="10208994"/>
            <a:ext cx="18288000" cy="108000"/>
            <a:chOff x="0" y="0"/>
            <a:chExt cx="4816593" cy="50648"/>
          </a:xfrm>
          <a:solidFill>
            <a:srgbClr val="6490C0"/>
          </a:solidFill>
        </p:grpSpPr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B20A8D75-D6E0-C8AD-5997-24152C0EB244}"/>
                </a:ext>
              </a:extLst>
            </p:cNvPr>
            <p:cNvSpPr/>
            <p:nvPr/>
          </p:nvSpPr>
          <p:spPr>
            <a:xfrm>
              <a:off x="0" y="0"/>
              <a:ext cx="4816592" cy="50648"/>
            </a:xfrm>
            <a:custGeom>
              <a:avLst/>
              <a:gdLst/>
              <a:ahLst/>
              <a:cxnLst/>
              <a:rect l="l" t="t" r="r" b="b"/>
              <a:pathLst>
                <a:path w="4816592" h="50648">
                  <a:moveTo>
                    <a:pt x="0" y="0"/>
                  </a:moveTo>
                  <a:lnTo>
                    <a:pt x="4816592" y="0"/>
                  </a:lnTo>
                  <a:lnTo>
                    <a:pt x="4816592" y="50648"/>
                  </a:lnTo>
                  <a:lnTo>
                    <a:pt x="0" y="506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TextBox 10">
              <a:extLst>
                <a:ext uri="{FF2B5EF4-FFF2-40B4-BE49-F238E27FC236}">
                  <a16:creationId xmlns:a16="http://schemas.microsoft.com/office/drawing/2014/main" id="{D2AAAD11-EA2D-86CA-8E27-A2CFE275C954}"/>
                </a:ext>
              </a:extLst>
            </p:cNvPr>
            <p:cNvSpPr txBox="1"/>
            <p:nvPr/>
          </p:nvSpPr>
          <p:spPr>
            <a:xfrm>
              <a:off x="0" y="-47625"/>
              <a:ext cx="4816593" cy="98273"/>
            </a:xfrm>
            <a:prstGeom prst="rect">
              <a:avLst/>
            </a:prstGeom>
            <a:grpFill/>
            <a:ln>
              <a:noFill/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sp>
        <p:nvSpPr>
          <p:cNvPr id="10" name="文字方塊 9">
            <a:extLst>
              <a:ext uri="{FF2B5EF4-FFF2-40B4-BE49-F238E27FC236}">
                <a16:creationId xmlns:a16="http://schemas.microsoft.com/office/drawing/2014/main" id="{32CDF348-F48D-377B-BDF5-38AD1FC00E82}"/>
              </a:ext>
            </a:extLst>
          </p:cNvPr>
          <p:cNvSpPr txBox="1"/>
          <p:nvPr/>
        </p:nvSpPr>
        <p:spPr>
          <a:xfrm>
            <a:off x="1133931" y="9486900"/>
            <a:ext cx="160201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270" algn="ctr"/>
            <a:r>
              <a:rPr lang="en-US" altLang="zh-TW" sz="2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3. </a:t>
            </a:r>
            <a:r>
              <a:rPr lang="en-US" altLang="zh-TW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Keyword Co-Occurrence networks of AI and Smart City Traffic Management Literature (2022-2024)</a:t>
            </a:r>
            <a:endParaRPr lang="zh-TW" altLang="zh-TW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alibri" panose="020F0502020204030204" pitchFamily="34" charset="0"/>
            </a:endParaRPr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D8B60C7D-6ABE-9406-8FC8-6B1B36900156}"/>
              </a:ext>
            </a:extLst>
          </p:cNvPr>
          <p:cNvSpPr/>
          <p:nvPr/>
        </p:nvSpPr>
        <p:spPr>
          <a:xfrm>
            <a:off x="4191000" y="6438900"/>
            <a:ext cx="2438400" cy="121920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投影片編號版面配置區 24">
            <a:extLst>
              <a:ext uri="{FF2B5EF4-FFF2-40B4-BE49-F238E27FC236}">
                <a16:creationId xmlns:a16="http://schemas.microsoft.com/office/drawing/2014/main" id="{8EC41307-606E-970B-598F-C3D34B92D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052D4-9402-E776-E676-F57D632B2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2">
            <a:extLst>
              <a:ext uri="{FF2B5EF4-FFF2-40B4-BE49-F238E27FC236}">
                <a16:creationId xmlns:a16="http://schemas.microsoft.com/office/drawing/2014/main" id="{221160F5-23C0-F326-79E8-0D07B329BD8B}"/>
              </a:ext>
            </a:extLst>
          </p:cNvPr>
          <p:cNvSpPr/>
          <p:nvPr/>
        </p:nvSpPr>
        <p:spPr>
          <a:xfrm>
            <a:off x="17010073" y="202276"/>
            <a:ext cx="1053053" cy="986823"/>
          </a:xfrm>
          <a:custGeom>
            <a:avLst/>
            <a:gdLst/>
            <a:ahLst/>
            <a:cxnLst/>
            <a:rect l="l" t="t" r="r" b="b"/>
            <a:pathLst>
              <a:path w="1053053" h="986823">
                <a:moveTo>
                  <a:pt x="0" y="0"/>
                </a:moveTo>
                <a:lnTo>
                  <a:pt x="1053053" y="0"/>
                </a:lnTo>
                <a:lnTo>
                  <a:pt x="1053053" y="986823"/>
                </a:lnTo>
                <a:lnTo>
                  <a:pt x="0" y="9868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grpSp>
        <p:nvGrpSpPr>
          <p:cNvPr id="23" name="Group 8">
            <a:extLst>
              <a:ext uri="{FF2B5EF4-FFF2-40B4-BE49-F238E27FC236}">
                <a16:creationId xmlns:a16="http://schemas.microsoft.com/office/drawing/2014/main" id="{B9E6EBD1-3BB6-CA64-7E05-CFD6CD072704}"/>
              </a:ext>
            </a:extLst>
          </p:cNvPr>
          <p:cNvGrpSpPr/>
          <p:nvPr/>
        </p:nvGrpSpPr>
        <p:grpSpPr>
          <a:xfrm>
            <a:off x="0" y="10208994"/>
            <a:ext cx="18288000" cy="108000"/>
            <a:chOff x="0" y="0"/>
            <a:chExt cx="4816593" cy="50648"/>
          </a:xfrm>
          <a:solidFill>
            <a:srgbClr val="6490C0"/>
          </a:solidFill>
        </p:grpSpPr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73512E89-9C32-76B2-E6DB-A36D4A922FC1}"/>
                </a:ext>
              </a:extLst>
            </p:cNvPr>
            <p:cNvSpPr/>
            <p:nvPr/>
          </p:nvSpPr>
          <p:spPr>
            <a:xfrm>
              <a:off x="0" y="0"/>
              <a:ext cx="4816592" cy="50648"/>
            </a:xfrm>
            <a:custGeom>
              <a:avLst/>
              <a:gdLst/>
              <a:ahLst/>
              <a:cxnLst/>
              <a:rect l="l" t="t" r="r" b="b"/>
              <a:pathLst>
                <a:path w="4816592" h="50648">
                  <a:moveTo>
                    <a:pt x="0" y="0"/>
                  </a:moveTo>
                  <a:lnTo>
                    <a:pt x="4816592" y="0"/>
                  </a:lnTo>
                  <a:lnTo>
                    <a:pt x="4816592" y="50648"/>
                  </a:lnTo>
                  <a:lnTo>
                    <a:pt x="0" y="506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" name="TextBox 10">
              <a:extLst>
                <a:ext uri="{FF2B5EF4-FFF2-40B4-BE49-F238E27FC236}">
                  <a16:creationId xmlns:a16="http://schemas.microsoft.com/office/drawing/2014/main" id="{25539F76-EB75-69E2-37B9-A5B787116501}"/>
                </a:ext>
              </a:extLst>
            </p:cNvPr>
            <p:cNvSpPr txBox="1"/>
            <p:nvPr/>
          </p:nvSpPr>
          <p:spPr>
            <a:xfrm>
              <a:off x="0" y="-47625"/>
              <a:ext cx="4816593" cy="98273"/>
            </a:xfrm>
            <a:prstGeom prst="rect">
              <a:avLst/>
            </a:prstGeom>
            <a:grpFill/>
            <a:ln>
              <a:noFill/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354B6E72-3821-57BF-BB09-9C5537648D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073141"/>
              </p:ext>
            </p:extLst>
          </p:nvPr>
        </p:nvGraphicFramePr>
        <p:xfrm>
          <a:off x="2133598" y="2540961"/>
          <a:ext cx="14020800" cy="5856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30960">
                  <a:extLst>
                    <a:ext uri="{9D8B030D-6E8A-4147-A177-3AD203B41FA5}">
                      <a16:colId xmlns:a16="http://schemas.microsoft.com/office/drawing/2014/main" val="3836149859"/>
                    </a:ext>
                  </a:extLst>
                </a:gridCol>
                <a:gridCol w="5289840">
                  <a:extLst>
                    <a:ext uri="{9D8B030D-6E8A-4147-A177-3AD203B41FA5}">
                      <a16:colId xmlns:a16="http://schemas.microsoft.com/office/drawing/2014/main" val="3695651"/>
                    </a:ext>
                  </a:extLst>
                </a:gridCol>
              </a:tblGrid>
              <a:tr h="524272">
                <a:tc>
                  <a:txBody>
                    <a:bodyPr/>
                    <a:lstStyle/>
                    <a:p>
                      <a:pPr indent="-1270" algn="ctr"/>
                      <a:r>
                        <a:rPr lang="en-US" sz="3600" kern="100" dirty="0">
                          <a:effectLst/>
                        </a:rPr>
                        <a:t>Publisher Type</a:t>
                      </a:r>
                      <a:endParaRPr lang="zh-TW" sz="3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8000" marR="108000" marT="144000" marB="14400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en-US" sz="3600" kern="100" dirty="0">
                          <a:effectLst/>
                        </a:rPr>
                        <a:t>Results</a:t>
                      </a:r>
                      <a:endParaRPr lang="zh-TW" sz="3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8000" marR="108000" marT="144000" marB="14400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141546"/>
                  </a:ext>
                </a:extLst>
              </a:tr>
              <a:tr h="524272">
                <a:tc>
                  <a:txBody>
                    <a:bodyPr/>
                    <a:lstStyle/>
                    <a:p>
                      <a:pPr indent="-1270" algn="ctr"/>
                      <a:r>
                        <a:rPr lang="en-US" sz="3600" kern="100" dirty="0">
                          <a:effectLst/>
                        </a:rPr>
                        <a:t>IEEE</a:t>
                      </a:r>
                      <a:endParaRPr lang="zh-TW" sz="3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8000" marR="108000" marT="144000" marB="14400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en-US" sz="3600" kern="100">
                          <a:effectLst/>
                        </a:rPr>
                        <a:t>43</a:t>
                      </a:r>
                      <a:endParaRPr lang="zh-TW" sz="36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8000" marR="108000" marT="144000" marB="144000" anchor="ctr"/>
                </a:tc>
                <a:extLst>
                  <a:ext uri="{0D108BD9-81ED-4DB2-BD59-A6C34878D82A}">
                    <a16:rowId xmlns:a16="http://schemas.microsoft.com/office/drawing/2014/main" val="25428529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1270" algn="ctr"/>
                      <a:r>
                        <a:rPr lang="en-US" sz="3600" kern="100">
                          <a:effectLst/>
                        </a:rPr>
                        <a:t>Elsevier</a:t>
                      </a:r>
                      <a:endParaRPr lang="zh-TW" sz="36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8000" marR="108000" marT="144000" marB="14400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en-US" sz="3600" kern="100" dirty="0">
                          <a:effectLst/>
                        </a:rPr>
                        <a:t>16</a:t>
                      </a:r>
                      <a:endParaRPr lang="zh-TW" sz="3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8000" marR="108000" marT="144000" marB="144000" anchor="ctr"/>
                </a:tc>
                <a:extLst>
                  <a:ext uri="{0D108BD9-81ED-4DB2-BD59-A6C34878D82A}">
                    <a16:rowId xmlns:a16="http://schemas.microsoft.com/office/drawing/2014/main" val="163781588"/>
                  </a:ext>
                </a:extLst>
              </a:tr>
              <a:tr h="524272">
                <a:tc>
                  <a:txBody>
                    <a:bodyPr/>
                    <a:lstStyle/>
                    <a:p>
                      <a:pPr indent="-1270" algn="ctr"/>
                      <a:r>
                        <a:rPr lang="en-US" sz="3600" kern="100" dirty="0">
                          <a:effectLst/>
                        </a:rPr>
                        <a:t>MDPI</a:t>
                      </a:r>
                      <a:endParaRPr lang="zh-TW" sz="3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8000" marR="108000" marT="144000" marB="14400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en-US" sz="3600" kern="100" dirty="0">
                          <a:effectLst/>
                        </a:rPr>
                        <a:t>14</a:t>
                      </a:r>
                      <a:endParaRPr lang="zh-TW" sz="3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8000" marR="108000" marT="144000" marB="144000" anchor="ctr"/>
                </a:tc>
                <a:extLst>
                  <a:ext uri="{0D108BD9-81ED-4DB2-BD59-A6C34878D82A}">
                    <a16:rowId xmlns:a16="http://schemas.microsoft.com/office/drawing/2014/main" val="1967549427"/>
                  </a:ext>
                </a:extLst>
              </a:tr>
              <a:tr h="524272">
                <a:tc>
                  <a:txBody>
                    <a:bodyPr/>
                    <a:lstStyle/>
                    <a:p>
                      <a:pPr indent="-1270" algn="ctr"/>
                      <a:r>
                        <a:rPr lang="en-US" sz="3600" kern="100" dirty="0">
                          <a:effectLst/>
                        </a:rPr>
                        <a:t>Springer</a:t>
                      </a:r>
                      <a:endParaRPr lang="zh-TW" sz="3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8000" marR="108000" marT="144000" marB="14400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en-US" sz="3600" kern="100">
                          <a:effectLst/>
                        </a:rPr>
                        <a:t>11</a:t>
                      </a:r>
                      <a:endParaRPr lang="zh-TW" sz="36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8000" marR="108000" marT="144000" marB="144000" anchor="ctr"/>
                </a:tc>
                <a:extLst>
                  <a:ext uri="{0D108BD9-81ED-4DB2-BD59-A6C34878D82A}">
                    <a16:rowId xmlns:a16="http://schemas.microsoft.com/office/drawing/2014/main" val="33122366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635" algn="ctr" fontAlgn="auto"/>
                      <a:r>
                        <a:rPr lang="en-US" sz="3600" kern="100" dirty="0">
                          <a:effectLst/>
                        </a:rPr>
                        <a:t>Association for Computing Machinery (ACM)</a:t>
                      </a:r>
                      <a:endParaRPr lang="zh-TW" sz="3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8000" marR="108000" marT="144000" marB="14400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en-US" sz="3600" kern="100" dirty="0">
                          <a:effectLst/>
                        </a:rPr>
                        <a:t>8</a:t>
                      </a:r>
                      <a:endParaRPr lang="zh-TW" sz="3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8000" marR="108000" marT="144000" marB="144000" anchor="ctr"/>
                </a:tc>
                <a:extLst>
                  <a:ext uri="{0D108BD9-81ED-4DB2-BD59-A6C34878D82A}">
                    <a16:rowId xmlns:a16="http://schemas.microsoft.com/office/drawing/2014/main" val="3895205581"/>
                  </a:ext>
                </a:extLst>
              </a:tr>
              <a:tr h="524272">
                <a:tc>
                  <a:txBody>
                    <a:bodyPr/>
                    <a:lstStyle/>
                    <a:p>
                      <a:pPr indent="-1270" algn="ctr"/>
                      <a:r>
                        <a:rPr lang="en-US" sz="3600" kern="100" dirty="0">
                          <a:effectLst/>
                        </a:rPr>
                        <a:t>Other</a:t>
                      </a:r>
                      <a:endParaRPr lang="zh-TW" sz="3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8000" marR="108000" marT="144000" marB="14400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en-US" sz="3600" kern="100" dirty="0">
                          <a:effectLst/>
                        </a:rPr>
                        <a:t>20</a:t>
                      </a:r>
                      <a:endParaRPr lang="zh-TW" sz="3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8000" marR="108000" marT="144000" marB="144000" anchor="ctr"/>
                </a:tc>
                <a:extLst>
                  <a:ext uri="{0D108BD9-81ED-4DB2-BD59-A6C34878D82A}">
                    <a16:rowId xmlns:a16="http://schemas.microsoft.com/office/drawing/2014/main" val="2715230034"/>
                  </a:ext>
                </a:extLst>
              </a:tr>
            </a:tbl>
          </a:graphicData>
        </a:graphic>
      </p:graphicFrame>
      <p:sp>
        <p:nvSpPr>
          <p:cNvPr id="26" name="文字方塊 25">
            <a:extLst>
              <a:ext uri="{FF2B5EF4-FFF2-40B4-BE49-F238E27FC236}">
                <a16:creationId xmlns:a16="http://schemas.microsoft.com/office/drawing/2014/main" id="{4C42A589-A3CD-28AC-13AA-D9C1D0248C28}"/>
              </a:ext>
            </a:extLst>
          </p:cNvPr>
          <p:cNvSpPr txBox="1"/>
          <p:nvPr/>
        </p:nvSpPr>
        <p:spPr>
          <a:xfrm>
            <a:off x="1265625" y="9053091"/>
            <a:ext cx="15756750" cy="398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05" indent="-3175" algn="ctr" hangingPunct="0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zh-TW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Table 2. Publisher Types Based on the Application of AI and Smart City Traffic Management (2022-2024)</a:t>
            </a:r>
            <a:endParaRPr lang="zh-TW" altLang="zh-TW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1DA08DD9-3286-3BCE-5F77-EE1B055F0D84}"/>
              </a:ext>
            </a:extLst>
          </p:cNvPr>
          <p:cNvSpPr txBox="1"/>
          <p:nvPr/>
        </p:nvSpPr>
        <p:spPr>
          <a:xfrm>
            <a:off x="1028700" y="657217"/>
            <a:ext cx="13731012" cy="828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0"/>
              </a:lnSpc>
            </a:pPr>
            <a:r>
              <a:rPr lang="en-US" sz="6000" b="1" dirty="0">
                <a:solidFill>
                  <a:schemeClr val="tx2"/>
                </a:solidFill>
                <a:latin typeface="Calibri (標題)"/>
                <a:ea typeface="Inter Bold"/>
                <a:cs typeface="Inter Bold"/>
                <a:sym typeface="Inter Bold"/>
              </a:rPr>
              <a:t>Publisher Type Analysis</a:t>
            </a: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11B84BE3-6F64-EE08-02CF-10B9F66D0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58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1028700" y="657217"/>
            <a:ext cx="13731012" cy="828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0"/>
              </a:lnSpc>
            </a:pPr>
            <a:r>
              <a:rPr lang="en-US" altLang="zh-TW" sz="6000" b="1" dirty="0">
                <a:solidFill>
                  <a:schemeClr val="tx2"/>
                </a:solidFill>
                <a:latin typeface="Calibri (標題)"/>
                <a:ea typeface="Inter Bold"/>
                <a:cs typeface="Inter Bold"/>
                <a:sym typeface="Inter Bold"/>
              </a:rPr>
              <a:t>Document Types Analysis</a:t>
            </a:r>
          </a:p>
        </p:txBody>
      </p:sp>
      <p:sp>
        <p:nvSpPr>
          <p:cNvPr id="22" name="Freeform 22"/>
          <p:cNvSpPr/>
          <p:nvPr/>
        </p:nvSpPr>
        <p:spPr>
          <a:xfrm>
            <a:off x="17010073" y="202276"/>
            <a:ext cx="1053053" cy="986823"/>
          </a:xfrm>
          <a:custGeom>
            <a:avLst/>
            <a:gdLst/>
            <a:ahLst/>
            <a:cxnLst/>
            <a:rect l="l" t="t" r="r" b="b"/>
            <a:pathLst>
              <a:path w="1053053" h="986823">
                <a:moveTo>
                  <a:pt x="0" y="0"/>
                </a:moveTo>
                <a:lnTo>
                  <a:pt x="1053053" y="0"/>
                </a:lnTo>
                <a:lnTo>
                  <a:pt x="1053053" y="986823"/>
                </a:lnTo>
                <a:lnTo>
                  <a:pt x="0" y="9868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grpSp>
        <p:nvGrpSpPr>
          <p:cNvPr id="23" name="Group 8">
            <a:extLst>
              <a:ext uri="{FF2B5EF4-FFF2-40B4-BE49-F238E27FC236}">
                <a16:creationId xmlns:a16="http://schemas.microsoft.com/office/drawing/2014/main" id="{CFF7B1BA-2608-022B-830D-BFA279B4AFFE}"/>
              </a:ext>
            </a:extLst>
          </p:cNvPr>
          <p:cNvGrpSpPr/>
          <p:nvPr/>
        </p:nvGrpSpPr>
        <p:grpSpPr>
          <a:xfrm>
            <a:off x="0" y="10208994"/>
            <a:ext cx="18288000" cy="108000"/>
            <a:chOff x="0" y="0"/>
            <a:chExt cx="4816593" cy="50648"/>
          </a:xfrm>
          <a:solidFill>
            <a:srgbClr val="6490C0"/>
          </a:solidFill>
        </p:grpSpPr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6FCF6DAB-05A7-C29F-5DAE-BC0430AD7818}"/>
                </a:ext>
              </a:extLst>
            </p:cNvPr>
            <p:cNvSpPr/>
            <p:nvPr/>
          </p:nvSpPr>
          <p:spPr>
            <a:xfrm>
              <a:off x="0" y="0"/>
              <a:ext cx="4816592" cy="50648"/>
            </a:xfrm>
            <a:custGeom>
              <a:avLst/>
              <a:gdLst/>
              <a:ahLst/>
              <a:cxnLst/>
              <a:rect l="l" t="t" r="r" b="b"/>
              <a:pathLst>
                <a:path w="4816592" h="50648">
                  <a:moveTo>
                    <a:pt x="0" y="0"/>
                  </a:moveTo>
                  <a:lnTo>
                    <a:pt x="4816592" y="0"/>
                  </a:lnTo>
                  <a:lnTo>
                    <a:pt x="4816592" y="50648"/>
                  </a:lnTo>
                  <a:lnTo>
                    <a:pt x="0" y="506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" name="TextBox 10">
              <a:extLst>
                <a:ext uri="{FF2B5EF4-FFF2-40B4-BE49-F238E27FC236}">
                  <a16:creationId xmlns:a16="http://schemas.microsoft.com/office/drawing/2014/main" id="{B312D393-10F9-4913-9809-7DB3958F5B01}"/>
                </a:ext>
              </a:extLst>
            </p:cNvPr>
            <p:cNvSpPr txBox="1"/>
            <p:nvPr/>
          </p:nvSpPr>
          <p:spPr>
            <a:xfrm>
              <a:off x="0" y="-47625"/>
              <a:ext cx="4816593" cy="98273"/>
            </a:xfrm>
            <a:prstGeom prst="rect">
              <a:avLst/>
            </a:prstGeom>
            <a:grpFill/>
            <a:ln>
              <a:noFill/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03FEDCFF-B871-64A5-04C9-4799A26ED8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219301"/>
              </p:ext>
            </p:extLst>
          </p:nvPr>
        </p:nvGraphicFramePr>
        <p:xfrm>
          <a:off x="2209800" y="3099688"/>
          <a:ext cx="13635000" cy="32777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26394">
                  <a:extLst>
                    <a:ext uri="{9D8B030D-6E8A-4147-A177-3AD203B41FA5}">
                      <a16:colId xmlns:a16="http://schemas.microsoft.com/office/drawing/2014/main" val="1641441825"/>
                    </a:ext>
                  </a:extLst>
                </a:gridCol>
                <a:gridCol w="5208606">
                  <a:extLst>
                    <a:ext uri="{9D8B030D-6E8A-4147-A177-3AD203B41FA5}">
                      <a16:colId xmlns:a16="http://schemas.microsoft.com/office/drawing/2014/main" val="2475739652"/>
                    </a:ext>
                  </a:extLst>
                </a:gridCol>
              </a:tblGrid>
              <a:tr h="1063944">
                <a:tc>
                  <a:txBody>
                    <a:bodyPr/>
                    <a:lstStyle/>
                    <a:p>
                      <a:pPr indent="-1270" algn="ctr"/>
                      <a:r>
                        <a:rPr lang="en-US" sz="3600" kern="100" dirty="0">
                          <a:effectLst/>
                        </a:rPr>
                        <a:t>Document Type</a:t>
                      </a:r>
                      <a:endParaRPr lang="zh-TW" sz="3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en-US" sz="3600" kern="100" dirty="0">
                          <a:effectLst/>
                        </a:rPr>
                        <a:t>Results</a:t>
                      </a:r>
                      <a:endParaRPr lang="zh-TW" sz="3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211029"/>
                  </a:ext>
                </a:extLst>
              </a:tr>
              <a:tr h="1063944">
                <a:tc>
                  <a:txBody>
                    <a:bodyPr/>
                    <a:lstStyle/>
                    <a:p>
                      <a:pPr indent="-1270" algn="ctr"/>
                      <a:r>
                        <a:rPr lang="en-US" sz="3600" kern="100" dirty="0">
                          <a:effectLst/>
                        </a:rPr>
                        <a:t>Journal Article</a:t>
                      </a:r>
                      <a:endParaRPr lang="zh-TW" sz="3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en-US" sz="3600" kern="100">
                          <a:effectLst/>
                        </a:rPr>
                        <a:t>70</a:t>
                      </a:r>
                      <a:endParaRPr lang="zh-TW" sz="36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 anchor="ctr"/>
                </a:tc>
                <a:extLst>
                  <a:ext uri="{0D108BD9-81ED-4DB2-BD59-A6C34878D82A}">
                    <a16:rowId xmlns:a16="http://schemas.microsoft.com/office/drawing/2014/main" val="1833692493"/>
                  </a:ext>
                </a:extLst>
              </a:tr>
              <a:tr h="1149891">
                <a:tc>
                  <a:txBody>
                    <a:bodyPr/>
                    <a:lstStyle/>
                    <a:p>
                      <a:pPr indent="-1270" algn="ctr"/>
                      <a:r>
                        <a:rPr lang="en-US" sz="3600" kern="100" dirty="0">
                          <a:effectLst/>
                        </a:rPr>
                        <a:t>Conference Proceedings</a:t>
                      </a:r>
                      <a:endParaRPr lang="zh-TW" sz="3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en-US" sz="3600" kern="100" dirty="0">
                          <a:effectLst/>
                        </a:rPr>
                        <a:t>42</a:t>
                      </a:r>
                      <a:endParaRPr lang="zh-TW" sz="3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 anchor="ctr"/>
                </a:tc>
                <a:extLst>
                  <a:ext uri="{0D108BD9-81ED-4DB2-BD59-A6C34878D82A}">
                    <a16:rowId xmlns:a16="http://schemas.microsoft.com/office/drawing/2014/main" val="700526285"/>
                  </a:ext>
                </a:extLst>
              </a:tr>
            </a:tbl>
          </a:graphicData>
        </a:graphic>
      </p:graphicFrame>
      <p:sp>
        <p:nvSpPr>
          <p:cNvPr id="11" name="文字方塊 10">
            <a:extLst>
              <a:ext uri="{FF2B5EF4-FFF2-40B4-BE49-F238E27FC236}">
                <a16:creationId xmlns:a16="http://schemas.microsoft.com/office/drawing/2014/main" id="{AA3CB253-24E9-DCE6-1586-8A5D5D3482D3}"/>
              </a:ext>
            </a:extLst>
          </p:cNvPr>
          <p:cNvSpPr txBox="1"/>
          <p:nvPr/>
        </p:nvSpPr>
        <p:spPr>
          <a:xfrm>
            <a:off x="1307886" y="7048500"/>
            <a:ext cx="15438827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05" indent="-3175" algn="ctr" hangingPunct="0">
              <a:lnSpc>
                <a:spcPts val="32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zh-TW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Table 3. Document Types Based on the Application of AI and Smart City Traffic Management (2022-2024)</a:t>
            </a:r>
            <a:endParaRPr lang="zh-TW" altLang="zh-TW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2" name="投影片編號版面配置區 31">
            <a:extLst>
              <a:ext uri="{FF2B5EF4-FFF2-40B4-BE49-F238E27FC236}">
                <a16:creationId xmlns:a16="http://schemas.microsoft.com/office/drawing/2014/main" id="{6BB6A27A-EA96-33A3-72EB-467FA938A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028700" y="657217"/>
            <a:ext cx="13731012" cy="828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0"/>
              </a:lnSpc>
            </a:pPr>
            <a:r>
              <a:rPr lang="en-US" sz="6000" b="1" dirty="0">
                <a:solidFill>
                  <a:schemeClr val="tx2"/>
                </a:solidFill>
                <a:latin typeface="Calibri (標題)"/>
                <a:ea typeface="Inter Bold"/>
                <a:cs typeface="Inter Bold"/>
                <a:sym typeface="Inter Bold"/>
              </a:rPr>
              <a:t>Overview of Selected Studies</a:t>
            </a:r>
          </a:p>
        </p:txBody>
      </p:sp>
      <p:sp>
        <p:nvSpPr>
          <p:cNvPr id="8" name="Freeform 8"/>
          <p:cNvSpPr/>
          <p:nvPr/>
        </p:nvSpPr>
        <p:spPr>
          <a:xfrm>
            <a:off x="17010073" y="202276"/>
            <a:ext cx="1053053" cy="986823"/>
          </a:xfrm>
          <a:custGeom>
            <a:avLst/>
            <a:gdLst/>
            <a:ahLst/>
            <a:cxnLst/>
            <a:rect l="l" t="t" r="r" b="b"/>
            <a:pathLst>
              <a:path w="1053053" h="986823">
                <a:moveTo>
                  <a:pt x="0" y="0"/>
                </a:moveTo>
                <a:lnTo>
                  <a:pt x="1053053" y="0"/>
                </a:lnTo>
                <a:lnTo>
                  <a:pt x="1053053" y="986823"/>
                </a:lnTo>
                <a:lnTo>
                  <a:pt x="0" y="9868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A4AC257-E491-C6F5-764B-1ADCA24684CE}"/>
              </a:ext>
            </a:extLst>
          </p:cNvPr>
          <p:cNvGrpSpPr/>
          <p:nvPr/>
        </p:nvGrpSpPr>
        <p:grpSpPr>
          <a:xfrm>
            <a:off x="0" y="10208994"/>
            <a:ext cx="18288000" cy="108000"/>
            <a:chOff x="0" y="0"/>
            <a:chExt cx="4816593" cy="50648"/>
          </a:xfrm>
          <a:solidFill>
            <a:srgbClr val="6490C0"/>
          </a:solidFill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BECD709-F2B6-765D-7DC2-97FD05FD5C4E}"/>
                </a:ext>
              </a:extLst>
            </p:cNvPr>
            <p:cNvSpPr/>
            <p:nvPr/>
          </p:nvSpPr>
          <p:spPr>
            <a:xfrm>
              <a:off x="0" y="0"/>
              <a:ext cx="4816592" cy="50648"/>
            </a:xfrm>
            <a:custGeom>
              <a:avLst/>
              <a:gdLst/>
              <a:ahLst/>
              <a:cxnLst/>
              <a:rect l="l" t="t" r="r" b="b"/>
              <a:pathLst>
                <a:path w="4816592" h="50648">
                  <a:moveTo>
                    <a:pt x="0" y="0"/>
                  </a:moveTo>
                  <a:lnTo>
                    <a:pt x="4816592" y="0"/>
                  </a:lnTo>
                  <a:lnTo>
                    <a:pt x="4816592" y="50648"/>
                  </a:lnTo>
                  <a:lnTo>
                    <a:pt x="0" y="506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2228A42-C114-48E6-CE1E-4DD7D36D8858}"/>
                </a:ext>
              </a:extLst>
            </p:cNvPr>
            <p:cNvSpPr txBox="1"/>
            <p:nvPr/>
          </p:nvSpPr>
          <p:spPr>
            <a:xfrm>
              <a:off x="0" y="-47625"/>
              <a:ext cx="4816593" cy="98273"/>
            </a:xfrm>
            <a:prstGeom prst="rect">
              <a:avLst/>
            </a:prstGeom>
            <a:grpFill/>
            <a:ln>
              <a:noFill/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F338A157-2008-ED0D-E068-1B34506B53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908102"/>
              </p:ext>
            </p:extLst>
          </p:nvPr>
        </p:nvGraphicFramePr>
        <p:xfrm>
          <a:off x="952496" y="1587463"/>
          <a:ext cx="16383004" cy="8040960"/>
        </p:xfrm>
        <a:graphic>
          <a:graphicData uri="http://schemas.openxmlformats.org/drawingml/2006/table">
            <a:tbl>
              <a:tblPr/>
              <a:tblGrid>
                <a:gridCol w="4095751">
                  <a:extLst>
                    <a:ext uri="{9D8B030D-6E8A-4147-A177-3AD203B41FA5}">
                      <a16:colId xmlns:a16="http://schemas.microsoft.com/office/drawing/2014/main" val="3580123477"/>
                    </a:ext>
                  </a:extLst>
                </a:gridCol>
                <a:gridCol w="4095751">
                  <a:extLst>
                    <a:ext uri="{9D8B030D-6E8A-4147-A177-3AD203B41FA5}">
                      <a16:colId xmlns:a16="http://schemas.microsoft.com/office/drawing/2014/main" val="2819609545"/>
                    </a:ext>
                  </a:extLst>
                </a:gridCol>
                <a:gridCol w="4095751">
                  <a:extLst>
                    <a:ext uri="{9D8B030D-6E8A-4147-A177-3AD203B41FA5}">
                      <a16:colId xmlns:a16="http://schemas.microsoft.com/office/drawing/2014/main" val="947503081"/>
                    </a:ext>
                  </a:extLst>
                </a:gridCol>
                <a:gridCol w="4095751">
                  <a:extLst>
                    <a:ext uri="{9D8B030D-6E8A-4147-A177-3AD203B41FA5}">
                      <a16:colId xmlns:a16="http://schemas.microsoft.com/office/drawing/2014/main" val="956355680"/>
                    </a:ext>
                  </a:extLst>
                </a:gridCol>
              </a:tblGrid>
              <a:tr h="48339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Study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L="108000" marR="108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AI Techniques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L="108000" marR="108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chemeClr val="bg1"/>
                          </a:solidFill>
                        </a:rPr>
                        <a:t>Traffic-Related Focus</a:t>
                      </a:r>
                      <a:endParaRPr lang="en-US" sz="2800">
                        <a:solidFill>
                          <a:schemeClr val="bg1"/>
                        </a:solidFill>
                      </a:endParaRPr>
                    </a:p>
                  </a:txBody>
                  <a:tcPr marL="108000" marR="108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Challenges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L="108000" marR="108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762688"/>
                  </a:ext>
                </a:extLst>
              </a:tr>
              <a:tr h="1312068">
                <a:tc>
                  <a:txBody>
                    <a:bodyPr/>
                    <a:lstStyle/>
                    <a:p>
                      <a:r>
                        <a:rPr lang="en-US" sz="2800" dirty="0" err="1"/>
                        <a:t>TrafficGPT</a:t>
                      </a:r>
                      <a:r>
                        <a:rPr lang="en-US" sz="2800" dirty="0"/>
                        <a:t>: Viewing, Processing and Interacting with Traffic Foundation Models (Zhang et al., 2024b)</a:t>
                      </a:r>
                    </a:p>
                  </a:txBody>
                  <a:tcPr marL="108000" marR="108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Large Language Models (LLMs), Traffic Foundation Models (TFMs), Chain-of-Thought Reasoning</a:t>
                      </a:r>
                    </a:p>
                  </a:txBody>
                  <a:tcPr marL="108000" marR="108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Smart traffic management, decision-making support</a:t>
                      </a:r>
                    </a:p>
                  </a:txBody>
                  <a:tcPr marL="108000" marR="108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Reliance on human intervention, handling ambiguous instructions.</a:t>
                      </a:r>
                    </a:p>
                  </a:txBody>
                  <a:tcPr marL="108000" marR="108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5561908"/>
                  </a:ext>
                </a:extLst>
              </a:tr>
              <a:tr h="1104900">
                <a:tc>
                  <a:txBody>
                    <a:bodyPr/>
                    <a:lstStyle/>
                    <a:p>
                      <a:r>
                        <a:rPr lang="en-US" sz="2800" dirty="0"/>
                        <a:t>LLM Multimodal Traffic Accident Forecasting (de </a:t>
                      </a:r>
                      <a:r>
                        <a:rPr lang="en-US" sz="2800" dirty="0" err="1"/>
                        <a:t>Zarzà</a:t>
                      </a:r>
                      <a:r>
                        <a:rPr lang="en-US" sz="2800" dirty="0"/>
                        <a:t> et al., 2023)</a:t>
                      </a:r>
                    </a:p>
                  </a:txBody>
                  <a:tcPr marL="108000" marR="108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Multimodal Deep Learning, Transformer Models</a:t>
                      </a:r>
                    </a:p>
                  </a:txBody>
                  <a:tcPr marL="108000" marR="108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Traffic accident prediction, autonomous driving assistance</a:t>
                      </a:r>
                    </a:p>
                  </a:txBody>
                  <a:tcPr marL="108000" marR="108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Data bias, privacy concerns, complexity of multimodal data integration.</a:t>
                      </a:r>
                    </a:p>
                  </a:txBody>
                  <a:tcPr marL="108000" marR="108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431568"/>
                  </a:ext>
                </a:extLst>
              </a:tr>
              <a:tr h="1104900">
                <a:tc>
                  <a:txBody>
                    <a:bodyPr/>
                    <a:lstStyle/>
                    <a:p>
                      <a:r>
                        <a:rPr lang="en-US" sz="2800"/>
                        <a:t>Generative AI-Enabled Vehicular Networks (Zhang et al., 2024a)</a:t>
                      </a:r>
                    </a:p>
                  </a:txBody>
                  <a:tcPr marL="108000" marR="108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Generative AI, Digital Twin, Vehicle-to-Everything (V2X) communication</a:t>
                      </a:r>
                    </a:p>
                  </a:txBody>
                  <a:tcPr marL="108000" marR="108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Vehicular communication, traffic data generation, safety</a:t>
                      </a:r>
                    </a:p>
                  </a:txBody>
                  <a:tcPr marL="108000" marR="108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Data privacy, computational demands, real-time processing challenges.</a:t>
                      </a:r>
                    </a:p>
                  </a:txBody>
                  <a:tcPr marL="108000" marR="108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6162232"/>
                  </a:ext>
                </a:extLst>
              </a:tr>
              <a:tr h="1519237">
                <a:tc>
                  <a:txBody>
                    <a:bodyPr/>
                    <a:lstStyle/>
                    <a:p>
                      <a:r>
                        <a:rPr lang="en-US" sz="2800" dirty="0"/>
                        <a:t>Deep Learning-Based Multimodal Trajectory Prediction with Traffic Light (Lee et al., 2023)</a:t>
                      </a:r>
                    </a:p>
                  </a:txBody>
                  <a:tcPr marL="108000" marR="108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Deep Learning, CNNs, RNNs, Attention Mechanisms</a:t>
                      </a:r>
                    </a:p>
                  </a:txBody>
                  <a:tcPr marL="108000" marR="108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Vehicle trajectory prediction, traffic light interaction</a:t>
                      </a:r>
                    </a:p>
                  </a:txBody>
                  <a:tcPr marL="108000" marR="108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Real-time prediction accuracy, handling traffic variability, generalization to different environments.</a:t>
                      </a:r>
                    </a:p>
                  </a:txBody>
                  <a:tcPr marL="108000" marR="108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059724"/>
                  </a:ext>
                </a:extLst>
              </a:tr>
            </a:tbl>
          </a:graphicData>
        </a:graphic>
      </p:graphicFrame>
      <p:sp>
        <p:nvSpPr>
          <p:cNvPr id="18" name="投影片編號版面配置區 17">
            <a:extLst>
              <a:ext uri="{FF2B5EF4-FFF2-40B4-BE49-F238E27FC236}">
                <a16:creationId xmlns:a16="http://schemas.microsoft.com/office/drawing/2014/main" id="{5680A256-B529-5819-879A-63564DE7B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29F68-FE0A-CE7A-059F-4EF788FCA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0033FFA9-613E-284B-20A7-DB4A2367E2F2}"/>
              </a:ext>
            </a:extLst>
          </p:cNvPr>
          <p:cNvSpPr/>
          <p:nvPr/>
        </p:nvSpPr>
        <p:spPr>
          <a:xfrm>
            <a:off x="1074658" y="8563446"/>
            <a:ext cx="16138684" cy="0"/>
          </a:xfrm>
          <a:prstGeom prst="line">
            <a:avLst/>
          </a:prstGeom>
          <a:ln w="38100" cap="flat">
            <a:solidFill>
              <a:schemeClr val="accent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38373627-F879-F593-71C8-A6E9FF74EBF7}"/>
              </a:ext>
            </a:extLst>
          </p:cNvPr>
          <p:cNvGrpSpPr/>
          <p:nvPr/>
        </p:nvGrpSpPr>
        <p:grpSpPr>
          <a:xfrm>
            <a:off x="1074658" y="5810158"/>
            <a:ext cx="447675" cy="447675"/>
            <a:chOff x="0" y="0"/>
            <a:chExt cx="812800" cy="8128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D9F95BBC-0A53-453F-54A8-58D792E810C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490C0"/>
            </a:solidFill>
          </p:spPr>
          <p:txBody>
            <a:bodyPr/>
            <a:lstStyle/>
            <a:p>
              <a:endParaRPr lang="zh-TW" altLang="en-US">
                <a:solidFill>
                  <a:schemeClr val="accent1"/>
                </a:solidFill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AAD97374-868B-B119-438B-F348A70A139D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DA721701-8A5B-1F89-4DD3-91D754101039}"/>
              </a:ext>
            </a:extLst>
          </p:cNvPr>
          <p:cNvSpPr txBox="1"/>
          <p:nvPr/>
        </p:nvSpPr>
        <p:spPr>
          <a:xfrm>
            <a:off x="1074658" y="3188459"/>
            <a:ext cx="16184642" cy="2156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34"/>
              </a:lnSpc>
            </a:pPr>
            <a:r>
              <a:rPr lang="en-US" sz="12000" b="1" dirty="0">
                <a:solidFill>
                  <a:schemeClr val="accent1"/>
                </a:solidFill>
                <a:latin typeface="Calibri (標題)"/>
                <a:ea typeface="Inter Bold"/>
                <a:cs typeface="Inter Bold"/>
                <a:sym typeface="Inter Bold"/>
              </a:rPr>
              <a:t>V. Conclusion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0C3F392B-36DD-7C13-34C8-5E03305882EF}"/>
              </a:ext>
            </a:extLst>
          </p:cNvPr>
          <p:cNvSpPr txBox="1"/>
          <p:nvPr/>
        </p:nvSpPr>
        <p:spPr>
          <a:xfrm>
            <a:off x="1690843" y="5764756"/>
            <a:ext cx="12558557" cy="479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altLang="zh-TW" sz="3200" dirty="0">
                <a:ea typeface="Inter Bold"/>
                <a:cs typeface="Inter Bold"/>
                <a:sym typeface="Inter Bold"/>
              </a:rPr>
              <a:t>Large Language Model and AI Agent System for Smart City</a:t>
            </a:r>
            <a:endParaRPr lang="en-US" sz="2799" spc="207" dirty="0">
              <a:ea typeface="Open Sans Semi-Bold"/>
              <a:cs typeface="Open Sans Semi-Bold"/>
              <a:sym typeface="Open Sans Semi-Bold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5421E13C-0F46-93A7-143D-6CC1DD35BBFE}"/>
              </a:ext>
            </a:extLst>
          </p:cNvPr>
          <p:cNvSpPr/>
          <p:nvPr/>
        </p:nvSpPr>
        <p:spPr>
          <a:xfrm>
            <a:off x="17010073" y="202276"/>
            <a:ext cx="1053053" cy="986823"/>
          </a:xfrm>
          <a:custGeom>
            <a:avLst/>
            <a:gdLst/>
            <a:ahLst/>
            <a:cxnLst/>
            <a:rect l="l" t="t" r="r" b="b"/>
            <a:pathLst>
              <a:path w="1053053" h="986823">
                <a:moveTo>
                  <a:pt x="0" y="0"/>
                </a:moveTo>
                <a:lnTo>
                  <a:pt x="1053053" y="0"/>
                </a:lnTo>
                <a:lnTo>
                  <a:pt x="1053053" y="986823"/>
                </a:lnTo>
                <a:lnTo>
                  <a:pt x="0" y="9868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25812EF5-EECA-3104-196F-9FD973244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21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5775958" y="2722278"/>
            <a:ext cx="969409" cy="986123"/>
          </a:xfrm>
          <a:custGeom>
            <a:avLst/>
            <a:gdLst/>
            <a:ahLst/>
            <a:cxnLst/>
            <a:rect l="l" t="t" r="r" b="b"/>
            <a:pathLst>
              <a:path w="812800" h="826814">
                <a:moveTo>
                  <a:pt x="406400" y="0"/>
                </a:moveTo>
                <a:cubicBezTo>
                  <a:pt x="181951" y="0"/>
                  <a:pt x="0" y="185089"/>
                  <a:pt x="0" y="413407"/>
                </a:cubicBezTo>
                <a:cubicBezTo>
                  <a:pt x="0" y="641726"/>
                  <a:pt x="181951" y="826814"/>
                  <a:pt x="406400" y="826814"/>
                </a:cubicBezTo>
                <a:cubicBezTo>
                  <a:pt x="630849" y="826814"/>
                  <a:pt x="812800" y="641726"/>
                  <a:pt x="812800" y="413407"/>
                </a:cubicBezTo>
                <a:cubicBezTo>
                  <a:pt x="812800" y="185089"/>
                  <a:pt x="630849" y="0"/>
                  <a:pt x="40640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" name="TextBox 4"/>
          <p:cNvSpPr txBox="1"/>
          <p:nvPr/>
        </p:nvSpPr>
        <p:spPr>
          <a:xfrm>
            <a:off x="5866840" y="2735205"/>
            <a:ext cx="787645" cy="880747"/>
          </a:xfrm>
          <a:prstGeom prst="rect">
            <a:avLst/>
          </a:prstGeom>
        </p:spPr>
        <p:txBody>
          <a:bodyPr lIns="44470" tIns="44470" rIns="44470" bIns="44470" rtlCol="0" anchor="ctr"/>
          <a:lstStyle/>
          <a:p>
            <a:pPr algn="ctr">
              <a:lnSpc>
                <a:spcPts val="4759"/>
              </a:lnSpc>
            </a:pPr>
            <a:r>
              <a:rPr lang="en-US" sz="3399" b="1" dirty="0">
                <a:solidFill>
                  <a:srgbClr val="0070C0"/>
                </a:solidFill>
                <a:ea typeface="Inter Bold"/>
                <a:cs typeface="Arial" panose="020B0604020202020204" pitchFamily="34" charset="0"/>
                <a:sym typeface="Inter Bold"/>
              </a:rPr>
              <a:t>I</a:t>
            </a:r>
          </a:p>
        </p:txBody>
      </p:sp>
      <p:sp>
        <p:nvSpPr>
          <p:cNvPr id="6" name="Freeform 6"/>
          <p:cNvSpPr/>
          <p:nvPr/>
        </p:nvSpPr>
        <p:spPr>
          <a:xfrm>
            <a:off x="5775958" y="7001052"/>
            <a:ext cx="969409" cy="986123"/>
          </a:xfrm>
          <a:custGeom>
            <a:avLst/>
            <a:gdLst/>
            <a:ahLst/>
            <a:cxnLst/>
            <a:rect l="l" t="t" r="r" b="b"/>
            <a:pathLst>
              <a:path w="812800" h="826814">
                <a:moveTo>
                  <a:pt x="406400" y="0"/>
                </a:moveTo>
                <a:cubicBezTo>
                  <a:pt x="181951" y="0"/>
                  <a:pt x="0" y="185089"/>
                  <a:pt x="0" y="413407"/>
                </a:cubicBezTo>
                <a:cubicBezTo>
                  <a:pt x="0" y="641726"/>
                  <a:pt x="181951" y="826814"/>
                  <a:pt x="406400" y="826814"/>
                </a:cubicBezTo>
                <a:cubicBezTo>
                  <a:pt x="630849" y="826814"/>
                  <a:pt x="812800" y="641726"/>
                  <a:pt x="812800" y="413407"/>
                </a:cubicBezTo>
                <a:cubicBezTo>
                  <a:pt x="812800" y="185089"/>
                  <a:pt x="630849" y="0"/>
                  <a:pt x="40640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" name="TextBox 7"/>
          <p:cNvSpPr txBox="1"/>
          <p:nvPr/>
        </p:nvSpPr>
        <p:spPr>
          <a:xfrm>
            <a:off x="5866840" y="7013979"/>
            <a:ext cx="787645" cy="880747"/>
          </a:xfrm>
          <a:prstGeom prst="rect">
            <a:avLst/>
          </a:prstGeom>
        </p:spPr>
        <p:txBody>
          <a:bodyPr lIns="44470" tIns="44470" rIns="44470" bIns="44470" rtlCol="0" anchor="ctr"/>
          <a:lstStyle/>
          <a:p>
            <a:pPr algn="ctr">
              <a:lnSpc>
                <a:spcPts val="4759"/>
              </a:lnSpc>
            </a:pPr>
            <a:r>
              <a:rPr lang="en-US" sz="3399" b="1" dirty="0">
                <a:solidFill>
                  <a:srgbClr val="0070C0"/>
                </a:solidFill>
                <a:ea typeface="Inter Bold"/>
                <a:cs typeface="Arial" panose="020B0604020202020204" pitchFamily="34" charset="0"/>
                <a:sym typeface="Inter Bold"/>
              </a:rPr>
              <a:t>IV</a:t>
            </a:r>
          </a:p>
        </p:txBody>
      </p:sp>
      <p:sp>
        <p:nvSpPr>
          <p:cNvPr id="9" name="Freeform 9"/>
          <p:cNvSpPr/>
          <p:nvPr/>
        </p:nvSpPr>
        <p:spPr>
          <a:xfrm>
            <a:off x="5775958" y="4148536"/>
            <a:ext cx="969409" cy="986123"/>
          </a:xfrm>
          <a:custGeom>
            <a:avLst/>
            <a:gdLst/>
            <a:ahLst/>
            <a:cxnLst/>
            <a:rect l="l" t="t" r="r" b="b"/>
            <a:pathLst>
              <a:path w="812800" h="826814">
                <a:moveTo>
                  <a:pt x="406400" y="0"/>
                </a:moveTo>
                <a:cubicBezTo>
                  <a:pt x="181951" y="0"/>
                  <a:pt x="0" y="185089"/>
                  <a:pt x="0" y="413407"/>
                </a:cubicBezTo>
                <a:cubicBezTo>
                  <a:pt x="0" y="641726"/>
                  <a:pt x="181951" y="826814"/>
                  <a:pt x="406400" y="826814"/>
                </a:cubicBezTo>
                <a:cubicBezTo>
                  <a:pt x="630849" y="826814"/>
                  <a:pt x="812800" y="641726"/>
                  <a:pt x="812800" y="413407"/>
                </a:cubicBezTo>
                <a:cubicBezTo>
                  <a:pt x="812800" y="185089"/>
                  <a:pt x="630849" y="0"/>
                  <a:pt x="40640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" name="TextBox 10"/>
          <p:cNvSpPr txBox="1"/>
          <p:nvPr/>
        </p:nvSpPr>
        <p:spPr>
          <a:xfrm>
            <a:off x="5866840" y="4161463"/>
            <a:ext cx="787645" cy="880747"/>
          </a:xfrm>
          <a:prstGeom prst="rect">
            <a:avLst/>
          </a:prstGeom>
        </p:spPr>
        <p:txBody>
          <a:bodyPr lIns="44470" tIns="44470" rIns="44470" bIns="44470" rtlCol="0" anchor="ctr"/>
          <a:lstStyle/>
          <a:p>
            <a:pPr algn="ctr">
              <a:lnSpc>
                <a:spcPts val="4759"/>
              </a:lnSpc>
            </a:pPr>
            <a:r>
              <a:rPr lang="en-US" sz="3399" b="1" dirty="0">
                <a:solidFill>
                  <a:srgbClr val="0070C0"/>
                </a:solidFill>
                <a:ea typeface="Inter Bold"/>
                <a:cs typeface="Arial" panose="020B0604020202020204" pitchFamily="34" charset="0"/>
                <a:sym typeface="Inter Bold"/>
              </a:rPr>
              <a:t>II</a:t>
            </a:r>
          </a:p>
        </p:txBody>
      </p:sp>
      <p:sp>
        <p:nvSpPr>
          <p:cNvPr id="12" name="Freeform 12"/>
          <p:cNvSpPr/>
          <p:nvPr/>
        </p:nvSpPr>
        <p:spPr>
          <a:xfrm>
            <a:off x="5775958" y="8427310"/>
            <a:ext cx="969409" cy="986123"/>
          </a:xfrm>
          <a:custGeom>
            <a:avLst/>
            <a:gdLst/>
            <a:ahLst/>
            <a:cxnLst/>
            <a:rect l="l" t="t" r="r" b="b"/>
            <a:pathLst>
              <a:path w="812800" h="826814">
                <a:moveTo>
                  <a:pt x="406400" y="0"/>
                </a:moveTo>
                <a:cubicBezTo>
                  <a:pt x="181951" y="0"/>
                  <a:pt x="0" y="185089"/>
                  <a:pt x="0" y="413407"/>
                </a:cubicBezTo>
                <a:cubicBezTo>
                  <a:pt x="0" y="641726"/>
                  <a:pt x="181951" y="826814"/>
                  <a:pt x="406400" y="826814"/>
                </a:cubicBezTo>
                <a:cubicBezTo>
                  <a:pt x="630849" y="826814"/>
                  <a:pt x="812800" y="641726"/>
                  <a:pt x="812800" y="413407"/>
                </a:cubicBezTo>
                <a:cubicBezTo>
                  <a:pt x="812800" y="185089"/>
                  <a:pt x="630849" y="0"/>
                  <a:pt x="40640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3" name="TextBox 13"/>
          <p:cNvSpPr txBox="1"/>
          <p:nvPr/>
        </p:nvSpPr>
        <p:spPr>
          <a:xfrm>
            <a:off x="5866840" y="8440237"/>
            <a:ext cx="787645" cy="880747"/>
          </a:xfrm>
          <a:prstGeom prst="rect">
            <a:avLst/>
          </a:prstGeom>
        </p:spPr>
        <p:txBody>
          <a:bodyPr lIns="44470" tIns="44470" rIns="44470" bIns="44470" rtlCol="0" anchor="ctr"/>
          <a:lstStyle/>
          <a:p>
            <a:pPr algn="ctr">
              <a:lnSpc>
                <a:spcPts val="4759"/>
              </a:lnSpc>
            </a:pPr>
            <a:r>
              <a:rPr lang="en-US" sz="3399" b="1" dirty="0">
                <a:solidFill>
                  <a:srgbClr val="0070C0"/>
                </a:solidFill>
                <a:ea typeface="Inter Bold"/>
                <a:cs typeface="Arial" panose="020B0604020202020204" pitchFamily="34" charset="0"/>
                <a:sym typeface="Inter Bold"/>
              </a:rPr>
              <a:t>V</a:t>
            </a:r>
          </a:p>
        </p:txBody>
      </p:sp>
      <p:sp>
        <p:nvSpPr>
          <p:cNvPr id="15" name="Freeform 15"/>
          <p:cNvSpPr/>
          <p:nvPr/>
        </p:nvSpPr>
        <p:spPr>
          <a:xfrm>
            <a:off x="5775958" y="5574794"/>
            <a:ext cx="969409" cy="986123"/>
          </a:xfrm>
          <a:custGeom>
            <a:avLst/>
            <a:gdLst/>
            <a:ahLst/>
            <a:cxnLst/>
            <a:rect l="l" t="t" r="r" b="b"/>
            <a:pathLst>
              <a:path w="812800" h="826814">
                <a:moveTo>
                  <a:pt x="406400" y="0"/>
                </a:moveTo>
                <a:cubicBezTo>
                  <a:pt x="181951" y="0"/>
                  <a:pt x="0" y="185089"/>
                  <a:pt x="0" y="413407"/>
                </a:cubicBezTo>
                <a:cubicBezTo>
                  <a:pt x="0" y="641726"/>
                  <a:pt x="181951" y="826814"/>
                  <a:pt x="406400" y="826814"/>
                </a:cubicBezTo>
                <a:cubicBezTo>
                  <a:pt x="630849" y="826814"/>
                  <a:pt x="812800" y="641726"/>
                  <a:pt x="812800" y="413407"/>
                </a:cubicBezTo>
                <a:cubicBezTo>
                  <a:pt x="812800" y="185089"/>
                  <a:pt x="630849" y="0"/>
                  <a:pt x="40640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" name="TextBox 16"/>
          <p:cNvSpPr txBox="1"/>
          <p:nvPr/>
        </p:nvSpPr>
        <p:spPr>
          <a:xfrm>
            <a:off x="5866840" y="5587721"/>
            <a:ext cx="787645" cy="880747"/>
          </a:xfrm>
          <a:prstGeom prst="rect">
            <a:avLst/>
          </a:prstGeom>
        </p:spPr>
        <p:txBody>
          <a:bodyPr lIns="44470" tIns="44470" rIns="44470" bIns="44470" rtlCol="0" anchor="ctr"/>
          <a:lstStyle/>
          <a:p>
            <a:pPr algn="ctr">
              <a:lnSpc>
                <a:spcPts val="4759"/>
              </a:lnSpc>
            </a:pPr>
            <a:r>
              <a:rPr lang="en-US" sz="3399" b="1" dirty="0">
                <a:solidFill>
                  <a:srgbClr val="0070C0"/>
                </a:solidFill>
                <a:ea typeface="Inter Bold"/>
                <a:cs typeface="Arial" panose="020B0604020202020204" pitchFamily="34" charset="0"/>
                <a:sym typeface="Inter Bold"/>
              </a:rPr>
              <a:t>III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239000" y="2998565"/>
            <a:ext cx="6058841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800" dirty="0">
                <a:solidFill>
                  <a:srgbClr val="000000"/>
                </a:solidFill>
                <a:ea typeface="Inter Medium"/>
                <a:cs typeface="Arial" panose="020B0604020202020204" pitchFamily="34" charset="0"/>
                <a:sym typeface="Inter Medium"/>
              </a:rPr>
              <a:t>Introduction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240772" y="7230350"/>
            <a:ext cx="6058841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800" dirty="0">
                <a:solidFill>
                  <a:srgbClr val="000000"/>
                </a:solidFill>
                <a:ea typeface="Inter Medium"/>
                <a:cs typeface="Arial" panose="020B0604020202020204" pitchFamily="34" charset="0"/>
                <a:sym typeface="Inter Medium"/>
              </a:rPr>
              <a:t>Result and Analysis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240772" y="4409160"/>
            <a:ext cx="6058841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800" dirty="0">
                <a:solidFill>
                  <a:srgbClr val="000000"/>
                </a:solidFill>
                <a:ea typeface="Inter Medium"/>
                <a:cs typeface="Arial" panose="020B0604020202020204" pitchFamily="34" charset="0"/>
                <a:sym typeface="Inter Medium"/>
              </a:rPr>
              <a:t>Literature Review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240772" y="8640944"/>
            <a:ext cx="6058841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800" dirty="0">
                <a:solidFill>
                  <a:srgbClr val="000000"/>
                </a:solidFill>
                <a:ea typeface="Inter Medium"/>
                <a:cs typeface="Arial" panose="020B0604020202020204" pitchFamily="34" charset="0"/>
                <a:sym typeface="Inter Medium"/>
              </a:rPr>
              <a:t>Conclusion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240772" y="5819755"/>
            <a:ext cx="6058841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altLang="zh-TW" sz="4800" dirty="0">
                <a:solidFill>
                  <a:srgbClr val="000000"/>
                </a:solidFill>
                <a:ea typeface="Inter Medium"/>
                <a:cs typeface="Arial" panose="020B0604020202020204" pitchFamily="34" charset="0"/>
                <a:sym typeface="Inter Medium"/>
              </a:rPr>
              <a:t>Methodology</a:t>
            </a:r>
          </a:p>
        </p:txBody>
      </p:sp>
      <p:sp>
        <p:nvSpPr>
          <p:cNvPr id="22" name="AutoShape 22"/>
          <p:cNvSpPr/>
          <p:nvPr/>
        </p:nvSpPr>
        <p:spPr>
          <a:xfrm>
            <a:off x="1131972" y="2049344"/>
            <a:ext cx="16230600" cy="0"/>
          </a:xfrm>
          <a:prstGeom prst="line">
            <a:avLst/>
          </a:prstGeom>
          <a:ln w="76200" cap="flat">
            <a:solidFill>
              <a:schemeClr val="accent1">
                <a:lumMod val="20000"/>
                <a:lumOff val="80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3" name="TextBox 23"/>
          <p:cNvSpPr txBox="1"/>
          <p:nvPr/>
        </p:nvSpPr>
        <p:spPr>
          <a:xfrm>
            <a:off x="1028700" y="895350"/>
            <a:ext cx="16230600" cy="883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6400" b="1" dirty="0">
                <a:solidFill>
                  <a:srgbClr val="0070C0"/>
                </a:solidFill>
                <a:latin typeface="+mj-lt"/>
                <a:ea typeface="Inter Bold"/>
                <a:cs typeface="Inter Bold"/>
                <a:sym typeface="Inter Bold"/>
              </a:rPr>
              <a:t>Outline</a:t>
            </a:r>
          </a:p>
        </p:txBody>
      </p:sp>
      <p:sp>
        <p:nvSpPr>
          <p:cNvPr id="24" name="Freeform 24"/>
          <p:cNvSpPr/>
          <p:nvPr/>
        </p:nvSpPr>
        <p:spPr>
          <a:xfrm>
            <a:off x="17010073" y="202276"/>
            <a:ext cx="1053053" cy="986823"/>
          </a:xfrm>
          <a:custGeom>
            <a:avLst/>
            <a:gdLst/>
            <a:ahLst/>
            <a:cxnLst/>
            <a:rect l="l" t="t" r="r" b="b"/>
            <a:pathLst>
              <a:path w="1053053" h="986823">
                <a:moveTo>
                  <a:pt x="0" y="0"/>
                </a:moveTo>
                <a:lnTo>
                  <a:pt x="1053053" y="0"/>
                </a:lnTo>
                <a:lnTo>
                  <a:pt x="1053053" y="986823"/>
                </a:lnTo>
                <a:lnTo>
                  <a:pt x="0" y="9868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25" name="投影片編號版面配置區 24">
            <a:extLst>
              <a:ext uri="{FF2B5EF4-FFF2-40B4-BE49-F238E27FC236}">
                <a16:creationId xmlns:a16="http://schemas.microsoft.com/office/drawing/2014/main" id="{3103B7B5-1D14-7660-207B-42EFA0FF8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028700" y="657217"/>
            <a:ext cx="13731012" cy="828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0"/>
              </a:lnSpc>
            </a:pPr>
            <a:r>
              <a:rPr lang="en-US" sz="6000" b="1" dirty="0">
                <a:solidFill>
                  <a:schemeClr val="tx2"/>
                </a:solidFill>
                <a:latin typeface="Calibri (標題)"/>
                <a:ea typeface="Inter Bold"/>
                <a:cs typeface="Inter Bold"/>
                <a:sym typeface="Inter Bold"/>
              </a:rPr>
              <a:t>Conclusion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132926"/>
            <a:ext cx="16230600" cy="6878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3391" lvl="1" algn="l">
              <a:lnSpc>
                <a:spcPts val="6720"/>
              </a:lnSpc>
            </a:pPr>
            <a:r>
              <a:rPr lang="en-US" sz="4800" b="1" dirty="0">
                <a:solidFill>
                  <a:schemeClr val="accent1"/>
                </a:solidFill>
                <a:ea typeface="Open Sans"/>
                <a:cs typeface="Open Sans"/>
                <a:sym typeface="Open Sans"/>
              </a:rPr>
              <a:t>Key Findings: </a:t>
            </a:r>
          </a:p>
          <a:p>
            <a:pPr marL="1363983" lvl="2" indent="-453392">
              <a:lnSpc>
                <a:spcPts val="6720"/>
              </a:lnSpc>
              <a:buFont typeface="Arial"/>
              <a:buChar char="•"/>
            </a:pPr>
            <a:r>
              <a:rPr lang="en-US" sz="4800" dirty="0">
                <a:solidFill>
                  <a:srgbClr val="000000"/>
                </a:solidFill>
                <a:ea typeface="Open Sans"/>
                <a:cs typeface="Open Sans"/>
                <a:sym typeface="Open Sans"/>
              </a:rPr>
              <a:t>LLM-based agents enhance efficiency and safety in smart city transportation.</a:t>
            </a:r>
          </a:p>
          <a:p>
            <a:pPr marL="1363983" lvl="2" indent="-453392">
              <a:lnSpc>
                <a:spcPts val="6720"/>
              </a:lnSpc>
              <a:spcAft>
                <a:spcPts val="600"/>
              </a:spcAft>
              <a:buFont typeface="Arial"/>
              <a:buChar char="•"/>
            </a:pPr>
            <a:r>
              <a:rPr lang="en-US" sz="4800" dirty="0">
                <a:solidFill>
                  <a:srgbClr val="000000"/>
                </a:solidFill>
                <a:ea typeface="Open Sans"/>
                <a:cs typeface="Open Sans"/>
                <a:sym typeface="Open Sans"/>
              </a:rPr>
              <a:t>Significant potential in multimodal data processing and autonomous systems.</a:t>
            </a:r>
          </a:p>
          <a:p>
            <a:pPr marL="453391" lvl="1" algn="l">
              <a:lnSpc>
                <a:spcPts val="6720"/>
              </a:lnSpc>
            </a:pPr>
            <a:r>
              <a:rPr lang="en-US" sz="4800" b="1" dirty="0">
                <a:solidFill>
                  <a:schemeClr val="accent1"/>
                </a:solidFill>
                <a:ea typeface="Open Sans"/>
                <a:cs typeface="Open Sans"/>
                <a:sym typeface="Open Sans"/>
              </a:rPr>
              <a:t>Challenges: </a:t>
            </a:r>
          </a:p>
          <a:p>
            <a:pPr marL="1482091" lvl="2" indent="-571500">
              <a:lnSpc>
                <a:spcPts val="672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0000"/>
                </a:solidFill>
                <a:ea typeface="Open Sans"/>
                <a:cs typeface="Open Sans"/>
                <a:sym typeface="Open Sans"/>
              </a:rPr>
              <a:t>Addressing data privacy, integration issues, and computational costs.</a:t>
            </a:r>
          </a:p>
        </p:txBody>
      </p:sp>
      <p:sp>
        <p:nvSpPr>
          <p:cNvPr id="8" name="Freeform 8"/>
          <p:cNvSpPr/>
          <p:nvPr/>
        </p:nvSpPr>
        <p:spPr>
          <a:xfrm>
            <a:off x="17010073" y="202276"/>
            <a:ext cx="1053053" cy="986823"/>
          </a:xfrm>
          <a:custGeom>
            <a:avLst/>
            <a:gdLst/>
            <a:ahLst/>
            <a:cxnLst/>
            <a:rect l="l" t="t" r="r" b="b"/>
            <a:pathLst>
              <a:path w="1053053" h="986823">
                <a:moveTo>
                  <a:pt x="0" y="0"/>
                </a:moveTo>
                <a:lnTo>
                  <a:pt x="1053053" y="0"/>
                </a:lnTo>
                <a:lnTo>
                  <a:pt x="1053053" y="986823"/>
                </a:lnTo>
                <a:lnTo>
                  <a:pt x="0" y="9868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grpSp>
        <p:nvGrpSpPr>
          <p:cNvPr id="10" name="Group 8">
            <a:extLst>
              <a:ext uri="{FF2B5EF4-FFF2-40B4-BE49-F238E27FC236}">
                <a16:creationId xmlns:a16="http://schemas.microsoft.com/office/drawing/2014/main" id="{97943365-75B6-2919-CDA1-FB9343977B22}"/>
              </a:ext>
            </a:extLst>
          </p:cNvPr>
          <p:cNvGrpSpPr/>
          <p:nvPr/>
        </p:nvGrpSpPr>
        <p:grpSpPr>
          <a:xfrm>
            <a:off x="0" y="10208994"/>
            <a:ext cx="18288000" cy="108000"/>
            <a:chOff x="0" y="0"/>
            <a:chExt cx="4816593" cy="50648"/>
          </a:xfrm>
          <a:solidFill>
            <a:srgbClr val="6490C0"/>
          </a:solidFill>
        </p:grpSpPr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0C08BB79-7F6A-9F14-609B-C61EF93C6A0C}"/>
                </a:ext>
              </a:extLst>
            </p:cNvPr>
            <p:cNvSpPr/>
            <p:nvPr/>
          </p:nvSpPr>
          <p:spPr>
            <a:xfrm>
              <a:off x="0" y="0"/>
              <a:ext cx="4816592" cy="50648"/>
            </a:xfrm>
            <a:custGeom>
              <a:avLst/>
              <a:gdLst/>
              <a:ahLst/>
              <a:cxnLst/>
              <a:rect l="l" t="t" r="r" b="b"/>
              <a:pathLst>
                <a:path w="4816592" h="50648">
                  <a:moveTo>
                    <a:pt x="0" y="0"/>
                  </a:moveTo>
                  <a:lnTo>
                    <a:pt x="4816592" y="0"/>
                  </a:lnTo>
                  <a:lnTo>
                    <a:pt x="4816592" y="50648"/>
                  </a:lnTo>
                  <a:lnTo>
                    <a:pt x="0" y="506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id="{95A043A3-1622-A7CB-5884-DB2EE4421528}"/>
                </a:ext>
              </a:extLst>
            </p:cNvPr>
            <p:cNvSpPr txBox="1"/>
            <p:nvPr/>
          </p:nvSpPr>
          <p:spPr>
            <a:xfrm>
              <a:off x="0" y="-47625"/>
              <a:ext cx="4816593" cy="98273"/>
            </a:xfrm>
            <a:prstGeom prst="rect">
              <a:avLst/>
            </a:prstGeom>
            <a:grpFill/>
            <a:ln>
              <a:noFill/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sp>
        <p:nvSpPr>
          <p:cNvPr id="13" name="投影片編號版面配置區 12">
            <a:extLst>
              <a:ext uri="{FF2B5EF4-FFF2-40B4-BE49-F238E27FC236}">
                <a16:creationId xmlns:a16="http://schemas.microsoft.com/office/drawing/2014/main" id="{A390D948-87D9-9C8C-6331-1017771F3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028700" y="657217"/>
            <a:ext cx="13731012" cy="828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0"/>
              </a:lnSpc>
            </a:pPr>
            <a:r>
              <a:rPr lang="en-US" sz="6000" b="1" dirty="0">
                <a:solidFill>
                  <a:schemeClr val="tx2"/>
                </a:solidFill>
                <a:latin typeface="Calibri (標題)"/>
                <a:ea typeface="Inter Bold"/>
                <a:cs typeface="Inter Bold"/>
                <a:sym typeface="Inter Bold"/>
              </a:rPr>
              <a:t>Research Contributions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53311" y="2930266"/>
            <a:ext cx="15981373" cy="45803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06780" lvl="1" indent="-453390" algn="l">
              <a:lnSpc>
                <a:spcPts val="7000"/>
              </a:lnSpc>
              <a:spcAft>
                <a:spcPts val="600"/>
              </a:spcAft>
              <a:buFont typeface="Arial"/>
              <a:buChar char="•"/>
            </a:pPr>
            <a:r>
              <a:rPr lang="en-US" sz="4800" dirty="0">
                <a:solidFill>
                  <a:srgbClr val="000000"/>
                </a:solidFill>
                <a:ea typeface="Open Sans Bold"/>
                <a:cs typeface="Open Sans Bold"/>
                <a:sym typeface="Open Sans Bold"/>
              </a:rPr>
              <a:t>Synthesizes current knowledge of LLM applications in urban transportation.</a:t>
            </a:r>
          </a:p>
          <a:p>
            <a:pPr marL="906780" lvl="1" indent="-453390" algn="l">
              <a:lnSpc>
                <a:spcPts val="7000"/>
              </a:lnSpc>
              <a:spcAft>
                <a:spcPts val="600"/>
              </a:spcAft>
              <a:buFont typeface="Arial"/>
              <a:buChar char="•"/>
            </a:pPr>
            <a:r>
              <a:rPr lang="en-US" sz="4800" dirty="0">
                <a:solidFill>
                  <a:srgbClr val="000000"/>
                </a:solidFill>
                <a:ea typeface="Open Sans Bold"/>
                <a:cs typeface="Open Sans Bold"/>
                <a:sym typeface="Open Sans Bold"/>
              </a:rPr>
              <a:t>Identifies gaps for future exploration.</a:t>
            </a:r>
          </a:p>
          <a:p>
            <a:pPr marL="906780" lvl="1" indent="-453390" algn="l">
              <a:lnSpc>
                <a:spcPts val="7000"/>
              </a:lnSpc>
              <a:spcAft>
                <a:spcPts val="600"/>
              </a:spcAft>
              <a:buFont typeface="Arial"/>
              <a:buChar char="•"/>
            </a:pPr>
            <a:r>
              <a:rPr lang="en-US" sz="4800" dirty="0">
                <a:solidFill>
                  <a:srgbClr val="000000"/>
                </a:solidFill>
                <a:ea typeface="Open Sans Bold"/>
                <a:cs typeface="Open Sans Bold"/>
                <a:sym typeface="Open Sans Bold"/>
              </a:rPr>
              <a:t>Provides actionable insights for urban planners and policymakers.</a:t>
            </a:r>
            <a:endParaRPr lang="en-US" sz="4800" dirty="0">
              <a:solidFill>
                <a:srgbClr val="000000"/>
              </a:solidFill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7010073" y="202276"/>
            <a:ext cx="1053053" cy="986823"/>
          </a:xfrm>
          <a:custGeom>
            <a:avLst/>
            <a:gdLst/>
            <a:ahLst/>
            <a:cxnLst/>
            <a:rect l="l" t="t" r="r" b="b"/>
            <a:pathLst>
              <a:path w="1053053" h="986823">
                <a:moveTo>
                  <a:pt x="0" y="0"/>
                </a:moveTo>
                <a:lnTo>
                  <a:pt x="1053053" y="0"/>
                </a:lnTo>
                <a:lnTo>
                  <a:pt x="1053053" y="986823"/>
                </a:lnTo>
                <a:lnTo>
                  <a:pt x="0" y="9868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F27A8F3-8050-1060-93FC-F2A29688DA30}"/>
              </a:ext>
            </a:extLst>
          </p:cNvPr>
          <p:cNvGrpSpPr/>
          <p:nvPr/>
        </p:nvGrpSpPr>
        <p:grpSpPr>
          <a:xfrm>
            <a:off x="0" y="10208994"/>
            <a:ext cx="18288000" cy="108000"/>
            <a:chOff x="0" y="0"/>
            <a:chExt cx="4816593" cy="50648"/>
          </a:xfrm>
          <a:solidFill>
            <a:srgbClr val="6490C0"/>
          </a:solidFill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8CF78EB-97A5-C5F8-E5EF-4062D9AC6FA0}"/>
                </a:ext>
              </a:extLst>
            </p:cNvPr>
            <p:cNvSpPr/>
            <p:nvPr/>
          </p:nvSpPr>
          <p:spPr>
            <a:xfrm>
              <a:off x="0" y="0"/>
              <a:ext cx="4816592" cy="50648"/>
            </a:xfrm>
            <a:custGeom>
              <a:avLst/>
              <a:gdLst/>
              <a:ahLst/>
              <a:cxnLst/>
              <a:rect l="l" t="t" r="r" b="b"/>
              <a:pathLst>
                <a:path w="4816592" h="50648">
                  <a:moveTo>
                    <a:pt x="0" y="0"/>
                  </a:moveTo>
                  <a:lnTo>
                    <a:pt x="4816592" y="0"/>
                  </a:lnTo>
                  <a:lnTo>
                    <a:pt x="4816592" y="50648"/>
                  </a:lnTo>
                  <a:lnTo>
                    <a:pt x="0" y="506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0E5D705-0424-7C45-B62F-C8895800F5A9}"/>
                </a:ext>
              </a:extLst>
            </p:cNvPr>
            <p:cNvSpPr txBox="1"/>
            <p:nvPr/>
          </p:nvSpPr>
          <p:spPr>
            <a:xfrm>
              <a:off x="0" y="-47625"/>
              <a:ext cx="4816593" cy="98273"/>
            </a:xfrm>
            <a:prstGeom prst="rect">
              <a:avLst/>
            </a:prstGeom>
            <a:grpFill/>
            <a:ln>
              <a:noFill/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sp>
        <p:nvSpPr>
          <p:cNvPr id="13" name="投影片編號版面配置區 12">
            <a:extLst>
              <a:ext uri="{FF2B5EF4-FFF2-40B4-BE49-F238E27FC236}">
                <a16:creationId xmlns:a16="http://schemas.microsoft.com/office/drawing/2014/main" id="{B7EF5DA6-2CEC-F3EB-0453-4853A2B74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1D11D27-B2B8-0882-A138-292F02A8746B}"/>
              </a:ext>
            </a:extLst>
          </p:cNvPr>
          <p:cNvGrpSpPr/>
          <p:nvPr/>
        </p:nvGrpSpPr>
        <p:grpSpPr>
          <a:xfrm>
            <a:off x="0" y="10208994"/>
            <a:ext cx="18288000" cy="108000"/>
            <a:chOff x="0" y="0"/>
            <a:chExt cx="4816593" cy="50648"/>
          </a:xfrm>
          <a:solidFill>
            <a:srgbClr val="6490C0"/>
          </a:solidFill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2DF870E-A7E1-968F-6F23-AD800413DA75}"/>
                </a:ext>
              </a:extLst>
            </p:cNvPr>
            <p:cNvSpPr/>
            <p:nvPr/>
          </p:nvSpPr>
          <p:spPr>
            <a:xfrm>
              <a:off x="0" y="0"/>
              <a:ext cx="4816592" cy="50648"/>
            </a:xfrm>
            <a:custGeom>
              <a:avLst/>
              <a:gdLst/>
              <a:ahLst/>
              <a:cxnLst/>
              <a:rect l="l" t="t" r="r" b="b"/>
              <a:pathLst>
                <a:path w="4816592" h="50648">
                  <a:moveTo>
                    <a:pt x="0" y="0"/>
                  </a:moveTo>
                  <a:lnTo>
                    <a:pt x="4816592" y="0"/>
                  </a:lnTo>
                  <a:lnTo>
                    <a:pt x="4816592" y="50648"/>
                  </a:lnTo>
                  <a:lnTo>
                    <a:pt x="0" y="506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82755A-D146-6EDD-C6E6-FD008D6ABF44}"/>
                </a:ext>
              </a:extLst>
            </p:cNvPr>
            <p:cNvSpPr txBox="1"/>
            <p:nvPr/>
          </p:nvSpPr>
          <p:spPr>
            <a:xfrm>
              <a:off x="0" y="-47625"/>
              <a:ext cx="4816593" cy="98273"/>
            </a:xfrm>
            <a:prstGeom prst="rect">
              <a:avLst/>
            </a:prstGeom>
            <a:grpFill/>
            <a:ln>
              <a:noFill/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657217"/>
            <a:ext cx="13731012" cy="828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0"/>
              </a:lnSpc>
            </a:pPr>
            <a:r>
              <a:rPr lang="en-US" sz="6000" b="1" dirty="0">
                <a:solidFill>
                  <a:schemeClr val="tx2"/>
                </a:solidFill>
                <a:latin typeface="Calibri (標題)"/>
                <a:ea typeface="Inter Bold"/>
                <a:cs typeface="Inter Bold"/>
                <a:sym typeface="Inter Bold"/>
              </a:rPr>
              <a:t>Managerial Implications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14449" y="3314700"/>
            <a:ext cx="15659097" cy="2784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06780" lvl="1" indent="-453390" algn="l">
              <a:lnSpc>
                <a:spcPts val="7000"/>
              </a:lnSpc>
              <a:spcAft>
                <a:spcPts val="600"/>
              </a:spcAft>
              <a:buFont typeface="Arial"/>
              <a:buChar char="•"/>
            </a:pPr>
            <a:r>
              <a:rPr lang="en-US" sz="4800" dirty="0">
                <a:solidFill>
                  <a:srgbClr val="000000"/>
                </a:solidFill>
                <a:ea typeface="Open Sans Bold"/>
                <a:cs typeface="Open Sans Bold"/>
                <a:sym typeface="Open Sans Bold"/>
              </a:rPr>
              <a:t>Improved traffic management and congestion reduction.</a:t>
            </a:r>
          </a:p>
          <a:p>
            <a:pPr marL="906780" lvl="1" indent="-453390" algn="l">
              <a:lnSpc>
                <a:spcPts val="7000"/>
              </a:lnSpc>
              <a:spcAft>
                <a:spcPts val="600"/>
              </a:spcAft>
              <a:buFont typeface="Arial"/>
              <a:buChar char="•"/>
            </a:pPr>
            <a:r>
              <a:rPr lang="en-US" sz="4800" dirty="0">
                <a:solidFill>
                  <a:srgbClr val="000000"/>
                </a:solidFill>
                <a:ea typeface="Open Sans Bold"/>
                <a:cs typeface="Open Sans Bold"/>
                <a:sym typeface="Open Sans Bold"/>
              </a:rPr>
              <a:t>Enhanced safety and reliability of autonomous vehicles.</a:t>
            </a:r>
          </a:p>
          <a:p>
            <a:pPr marL="906780" lvl="1" indent="-453390" algn="l">
              <a:lnSpc>
                <a:spcPts val="7000"/>
              </a:lnSpc>
              <a:spcAft>
                <a:spcPts val="600"/>
              </a:spcAft>
              <a:buFont typeface="Arial"/>
              <a:buChar char="•"/>
            </a:pPr>
            <a:r>
              <a:rPr lang="en-US" sz="4800" dirty="0">
                <a:solidFill>
                  <a:srgbClr val="000000"/>
                </a:solidFill>
                <a:ea typeface="Open Sans Bold"/>
                <a:cs typeface="Open Sans Bold"/>
                <a:sym typeface="Open Sans Bold"/>
              </a:rPr>
              <a:t>Data-driven decision-making for smart city initiatives.</a:t>
            </a:r>
            <a:endParaRPr lang="en-US" sz="4800" dirty="0">
              <a:solidFill>
                <a:srgbClr val="000000"/>
              </a:solidFill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7010073" y="202276"/>
            <a:ext cx="1053053" cy="986823"/>
          </a:xfrm>
          <a:custGeom>
            <a:avLst/>
            <a:gdLst/>
            <a:ahLst/>
            <a:cxnLst/>
            <a:rect l="l" t="t" r="r" b="b"/>
            <a:pathLst>
              <a:path w="1053053" h="986823">
                <a:moveTo>
                  <a:pt x="0" y="0"/>
                </a:moveTo>
                <a:lnTo>
                  <a:pt x="1053053" y="0"/>
                </a:lnTo>
                <a:lnTo>
                  <a:pt x="1053053" y="986823"/>
                </a:lnTo>
                <a:lnTo>
                  <a:pt x="0" y="9868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5" name="投影片編號版面配置區 14">
            <a:extLst>
              <a:ext uri="{FF2B5EF4-FFF2-40B4-BE49-F238E27FC236}">
                <a16:creationId xmlns:a16="http://schemas.microsoft.com/office/drawing/2014/main" id="{A3FCBBC0-CD5E-F04B-36F7-B76B9E45F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80336" y="1619250"/>
            <a:ext cx="16230600" cy="0"/>
          </a:xfrm>
          <a:prstGeom prst="line">
            <a:avLst/>
          </a:prstGeom>
          <a:ln w="76200" cap="flat">
            <a:solidFill>
              <a:schemeClr val="accent1">
                <a:lumMod val="20000"/>
                <a:lumOff val="80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" name="TextBox 3"/>
          <p:cNvSpPr txBox="1"/>
          <p:nvPr/>
        </p:nvSpPr>
        <p:spPr>
          <a:xfrm>
            <a:off x="1080336" y="647700"/>
            <a:ext cx="16230600" cy="883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6400" b="1" dirty="0">
                <a:solidFill>
                  <a:srgbClr val="0070C0"/>
                </a:solidFill>
                <a:latin typeface="Calibri (標題)"/>
                <a:ea typeface="Inter Bold"/>
                <a:cs typeface="Inter Bold"/>
                <a:sym typeface="Inter Bold"/>
              </a:rPr>
              <a:t>References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80336" y="1838325"/>
            <a:ext cx="16230600" cy="7755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lvl="0" indent="-342900" algn="just" fontAlgn="base">
              <a:buFont typeface="Arial" panose="020B0604020202020204" pitchFamily="34" charset="0"/>
              <a:buChar char="•"/>
            </a:pP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Barua, S. 2024. "Exploring Autonomous Agents through the Lens of Large Language Models: A Review," </a:t>
            </a:r>
            <a:r>
              <a:rPr lang="en-US" altLang="zh-TW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arXiv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preprint arXiv:2404.04442).</a:t>
            </a:r>
            <a:endParaRPr lang="zh-TW" altLang="zh-TW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lvl="0" indent="-342900" algn="just" fontAlgn="base">
              <a:buFont typeface="Arial" panose="020B0604020202020204" pitchFamily="34" charset="0"/>
              <a:buChar char="•"/>
            </a:pP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Boiko, D. A., </a:t>
            </a:r>
            <a:r>
              <a:rPr lang="en-US" altLang="zh-TW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MacKnight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, R., and Gomes, G. 2023. "Emergent Autonomous Scientific Research Capabilities of Large Language Models," </a:t>
            </a:r>
            <a:r>
              <a:rPr lang="en-US" altLang="zh-TW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arXiv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preprint arXiv:2304.05332).</a:t>
            </a:r>
            <a:endParaRPr lang="zh-TW" altLang="zh-TW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lvl="0" indent="-342900" algn="just" fontAlgn="base">
              <a:buFont typeface="Arial" panose="020B0604020202020204" pitchFamily="34" charset="0"/>
              <a:buChar char="•"/>
            </a:pP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Chen, J., Liu, Z., Huang, X., Wu, C. W., Liu, Q., Jiang, G. W., Pu, Y. H., Lei, Y. X., Chen, X. L., Wang, X. M., Zheng, K., Lian, D. F., and Chen, E. H. 2024. "When Large Language Models Meet Personalization: Perspectives of Challenges and Opportunities," World Wide Web-Internet and Web Information Systems (27:4), p. 45.</a:t>
            </a:r>
            <a:endParaRPr lang="zh-TW" altLang="zh-TW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lvl="0" indent="-342900" algn="just" fontAlgn="base">
              <a:buFont typeface="Arial" panose="020B0604020202020204" pitchFamily="34" charset="0"/>
              <a:buChar char="•"/>
            </a:pP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Chen, L. 2012. "Agent-Based Modeling in Urban and Architectural Research: A Brief Literature Review," Frontiers of Architectural Research (1:2), pp. 166-177.</a:t>
            </a:r>
            <a:endParaRPr lang="zh-TW" altLang="zh-TW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lvl="0" indent="-342900" algn="just" fontAlgn="base">
              <a:buFont typeface="Arial" panose="020B0604020202020204" pitchFamily="34" charset="0"/>
              <a:buChar char="•"/>
            </a:pP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Cheng, Y., Zhang, C., Zhang, Z., Meng, X., Hong, S., Li, W., Wang, Z., Wang, Z., Yin, F., and Zhao, J. 2024. "Exploring Large Language Model Based Intelligent Agents: Definitions, Methods, and Prospects," </a:t>
            </a:r>
            <a:r>
              <a:rPr lang="en-US" altLang="zh-TW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arXiv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preprint arXiv:2401.03428).</a:t>
            </a:r>
            <a:endParaRPr lang="zh-TW" altLang="zh-TW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lvl="0" indent="-342900" algn="just" fontAlgn="base">
              <a:buFont typeface="Arial" panose="020B0604020202020204" pitchFamily="34" charset="0"/>
              <a:buChar char="•"/>
            </a:pP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Da, L. C., </a:t>
            </a:r>
            <a:r>
              <a:rPr lang="en-US" altLang="zh-TW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Liou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, K. R., Chen, T. J., Zhou, X. S., Luo, X. Y., Yang, Y. Z., and Wei, H. 2024. "Open-Ti: Open Traffic Intelligence with Augmented Language Model," International Journal of Machine Learning and Cybernetics), p. 26.</a:t>
            </a:r>
            <a:endParaRPr lang="zh-TW" altLang="zh-TW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lvl="0" indent="-342900" algn="just" fontAlgn="base">
              <a:buFont typeface="Arial" panose="020B0604020202020204" pitchFamily="34" charset="0"/>
              <a:buChar char="•"/>
            </a:pP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Dasgupta, I., Kaeser-Chen, C., Marino, K., Ahuja, A., Babayan, S., Hill, F., and Fergus, R. 2023. "Collaborating with Language Models for Embodied Reasoning," </a:t>
            </a:r>
            <a:r>
              <a:rPr lang="en-US" altLang="zh-TW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arXiv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preprint arXiv:2302.00763).</a:t>
            </a:r>
            <a:endParaRPr lang="zh-TW" altLang="zh-TW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lvl="0" indent="-342900" algn="just" fontAlgn="base">
              <a:buFont typeface="Arial" panose="020B0604020202020204" pitchFamily="34" charset="0"/>
              <a:buChar char="•"/>
            </a:pP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de </a:t>
            </a:r>
            <a:r>
              <a:rPr lang="en-US" altLang="zh-TW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Zarzà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, I., de </a:t>
            </a:r>
            <a:r>
              <a:rPr lang="en-US" altLang="zh-TW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Curtò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, J., Roig, G., and Calafate, C. T. 2023. "</a:t>
            </a:r>
            <a:r>
              <a:rPr lang="en-US" altLang="zh-TW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Llm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Multimodal Traffic Accident Forecasting," Sensors (23:22), p. 27.</a:t>
            </a:r>
            <a:endParaRPr lang="zh-TW" altLang="zh-TW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lvl="0" indent="-342900" algn="just" fontAlgn="base">
              <a:buFont typeface="Arial" panose="020B0604020202020204" pitchFamily="34" charset="0"/>
              <a:buChar char="•"/>
            </a:pP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Dong, Q., Li, L., Dai, D., Zheng, C., Wu, Z., Chang, B., Sun, X., Xu, J., and Sui, Z. 2022. "A Survey on in-Context Learning," </a:t>
            </a:r>
            <a:r>
              <a:rPr lang="en-US" altLang="zh-TW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arXiv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preprint arXiv:2301.00234).</a:t>
            </a:r>
            <a:endParaRPr lang="zh-TW" altLang="zh-TW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lvl="0" indent="-342900" algn="just" fontAlgn="base">
              <a:buFont typeface="Arial" panose="020B0604020202020204" pitchFamily="34" charset="0"/>
              <a:buChar char="•"/>
            </a:pP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Du, Y., </a:t>
            </a:r>
            <a:r>
              <a:rPr lang="en-US" altLang="zh-TW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Leibo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, J. Z., Islam, U., Willis, R., and </a:t>
            </a:r>
            <a:r>
              <a:rPr lang="en-US" altLang="zh-TW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Sunehag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, P. 2023. "A Review of Cooperation in Multi-Agent Learning," </a:t>
            </a:r>
            <a:r>
              <a:rPr lang="en-US" altLang="zh-TW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arXiv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preprint arXiv:2312.05162).</a:t>
            </a:r>
            <a:endParaRPr lang="zh-TW" altLang="zh-TW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lvl="0" indent="-342900" algn="just" fontAlgn="base">
              <a:buFont typeface="Arial" panose="020B0604020202020204" pitchFamily="34" charset="0"/>
              <a:buChar char="•"/>
            </a:pP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Gao, C., Lan, X., Li, N., Yuan, Y., Ding, J., Zhou, Z., Xu, F., and Li, Y. 2023a. "Large Language Models Empowered Agent-Based Modeling and Simulation: A Survey and Perspectives," </a:t>
            </a:r>
            <a:r>
              <a:rPr lang="en-US" altLang="zh-TW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arXiv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preprint arXiv:2312.11970).</a:t>
            </a:r>
            <a:endParaRPr lang="zh-TW" altLang="zh-TW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lvl="0" indent="-342900" algn="just" fontAlgn="base">
              <a:buFont typeface="Arial" panose="020B0604020202020204" pitchFamily="34" charset="0"/>
              <a:buChar char="•"/>
            </a:pP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Gao, S., Fang, A., Huang, Y., </a:t>
            </a:r>
            <a:r>
              <a:rPr lang="en-US" altLang="zh-TW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Giunchiglia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, V., Noori, A., Schwarz, J. R., </a:t>
            </a:r>
            <a:r>
              <a:rPr lang="en-US" altLang="zh-TW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Ektefaie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, Y., </a:t>
            </a:r>
            <a:r>
              <a:rPr lang="en-US" altLang="zh-TW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Kondic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, J., and </a:t>
            </a:r>
            <a:r>
              <a:rPr lang="en-US" altLang="zh-TW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Zitnik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, M. 2024. "Empowering Biomedical Discovery with Ai Agents," </a:t>
            </a:r>
            <a:r>
              <a:rPr lang="en-US" altLang="zh-TW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arXiv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preprint arXiv:2404.02831).</a:t>
            </a:r>
            <a:endParaRPr lang="zh-TW" altLang="zh-TW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lvl="0" indent="-342900" algn="just" fontAlgn="base">
              <a:buFont typeface="Arial" panose="020B0604020202020204" pitchFamily="34" charset="0"/>
              <a:buChar char="•"/>
            </a:pP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Gao, Y., Xiong, Y., Gao, X., Jia, K., Pan, J., Bi, Y., Dai, Y., Sun, J., and Wang, H. 2023b. "Retrieval-Augmented Generation for Large Language Models: A Survey," </a:t>
            </a:r>
            <a:r>
              <a:rPr lang="en-US" altLang="zh-TW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arXiv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preprint arXiv:2312.10997).</a:t>
            </a:r>
            <a:endParaRPr lang="zh-TW" altLang="zh-TW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lvl="0" indent="-342900" algn="just" fontAlgn="base">
              <a:buFont typeface="Arial" panose="020B0604020202020204" pitchFamily="34" charset="0"/>
              <a:buChar char="•"/>
            </a:pP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Gebre, T. S., Beni, L., </a:t>
            </a:r>
            <a:r>
              <a:rPr lang="en-US" altLang="zh-TW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Wasehun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, E. T., and </a:t>
            </a:r>
            <a:r>
              <a:rPr lang="en-US" altLang="zh-TW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Dorbu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, F. E. 2024. "Ai-Integrated Traffic Information System: A Synergistic Approach of Physics Informed Neural Network and Gpt-4 for Traffic Estimation and Real-Time Assistance," </a:t>
            </a:r>
            <a:r>
              <a:rPr lang="en-US" altLang="zh-TW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Ieee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Access (12), pp. 65869-65882.</a:t>
            </a:r>
            <a:endParaRPr lang="zh-TW" altLang="zh-TW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lvl="0" indent="-342900" algn="just" fontAlgn="base">
              <a:buFont typeface="Arial" panose="020B0604020202020204" pitchFamily="34" charset="0"/>
              <a:buChar char="•"/>
            </a:pP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Gong, R., Huang, Q., Ma, X., Vo, H., Durante, Z., Noda, Y., Zheng, Z., Zhu, S.-C., </a:t>
            </a:r>
            <a:r>
              <a:rPr lang="en-US" altLang="zh-TW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Terzopoulos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, D., Li, F.-F., and Gao, J. 2023. "</a:t>
            </a:r>
            <a:r>
              <a:rPr lang="en-US" altLang="zh-TW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Mindagent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: Emergent Gaming Interaction," </a:t>
            </a:r>
            <a:r>
              <a:rPr lang="en-US" altLang="zh-TW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ArXiv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(abs/2309.09971).</a:t>
            </a:r>
            <a:endParaRPr lang="zh-TW" altLang="zh-TW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lvl="0" indent="-342900" algn="just" fontAlgn="base">
              <a:buFont typeface="Arial" panose="020B0604020202020204" pitchFamily="34" charset="0"/>
              <a:buChar char="•"/>
            </a:pP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Guo, T., Chen, X., Wang, Y., Chang, R., Pei, S., Chawla, N. V., Wiest, O., and Zhang, X. 2024. "Large Language Model Based Multi-Agents: A Survey of Progress and Challenges," </a:t>
            </a:r>
            <a:r>
              <a:rPr lang="en-US" altLang="zh-TW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arXiv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preprint arXiv:2402.01680).</a:t>
            </a:r>
            <a:endParaRPr lang="zh-TW" altLang="zh-TW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lvl="0" indent="-342900" algn="just" fontAlgn="base">
              <a:buFont typeface="Arial" panose="020B0604020202020204" pitchFamily="34" charset="0"/>
              <a:buChar char="•"/>
            </a:pP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Hu, S., Huang, T., Ilhan, F., </a:t>
            </a:r>
            <a:r>
              <a:rPr lang="en-US" altLang="zh-TW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Tekin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, S., Liu, G., </a:t>
            </a:r>
            <a:r>
              <a:rPr lang="en-US" altLang="zh-TW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Kompella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, R., and Liu, L. 2024. "A Survey on Large Language Model-Based Game Agents," </a:t>
            </a:r>
            <a:r>
              <a:rPr lang="en-US" altLang="zh-TW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arXiv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preprint arXiv:2404.02039).</a:t>
            </a:r>
            <a:endParaRPr lang="zh-TW" altLang="zh-TW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7010073" y="202276"/>
            <a:ext cx="1053053" cy="986823"/>
          </a:xfrm>
          <a:custGeom>
            <a:avLst/>
            <a:gdLst/>
            <a:ahLst/>
            <a:cxnLst/>
            <a:rect l="l" t="t" r="r" b="b"/>
            <a:pathLst>
              <a:path w="1053053" h="986823">
                <a:moveTo>
                  <a:pt x="0" y="0"/>
                </a:moveTo>
                <a:lnTo>
                  <a:pt x="1053053" y="0"/>
                </a:lnTo>
                <a:lnTo>
                  <a:pt x="1053053" y="986823"/>
                </a:lnTo>
                <a:lnTo>
                  <a:pt x="0" y="9868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00013A5D-0E9D-1D1A-04D7-EB135FAFB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80336" y="1619250"/>
            <a:ext cx="16230600" cy="0"/>
          </a:xfrm>
          <a:prstGeom prst="line">
            <a:avLst/>
          </a:prstGeom>
          <a:ln w="76200" cap="flat">
            <a:solidFill>
              <a:schemeClr val="accent1">
                <a:lumMod val="20000"/>
                <a:lumOff val="80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" name="TextBox 3"/>
          <p:cNvSpPr txBox="1"/>
          <p:nvPr/>
        </p:nvSpPr>
        <p:spPr>
          <a:xfrm>
            <a:off x="1080336" y="647700"/>
            <a:ext cx="16230600" cy="861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altLang="zh-TW" sz="6400" b="1" dirty="0">
                <a:solidFill>
                  <a:srgbClr val="0070C0"/>
                </a:solidFill>
                <a:latin typeface="Calibri (標題)"/>
                <a:ea typeface="Inter Bold"/>
                <a:cs typeface="Inter Bold"/>
                <a:sym typeface="Inter Bold"/>
              </a:rPr>
              <a:t>References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80336" y="1838325"/>
            <a:ext cx="16230600" cy="7755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Huang, J., and Chang, K. C.-C. 2022. "Towards Reasoning in Large Language Models: A Survey," </a:t>
            </a:r>
            <a:r>
              <a:rPr lang="en-US" altLang="zh-TW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arXiv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preprint arXiv:2212.10403).</a:t>
            </a:r>
            <a:endParaRPr lang="zh-TW" altLang="zh-TW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Khot, T., Trivedi, H., Finlayson, M., Fu, Y., Richardson, K., Clark, P., and Sabharwal, A. 2022. "Decomposed Prompting: A Modular Approach for Solving Complex Tasks," </a:t>
            </a:r>
            <a:r>
              <a:rPr lang="en-US" altLang="zh-TW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arXiv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preprint arXiv:2210.02406).</a:t>
            </a:r>
            <a:endParaRPr lang="zh-TW" altLang="zh-TW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Lee, S., Park, H., You, Y., Yong, S., and Moon, I. 2023. "Deep Learning-Based Multimodal Trajectory Prediction with Traffic Light," Applied Sciences-Basel (13:22), p. 14.</a:t>
            </a:r>
            <a:endParaRPr lang="zh-TW" altLang="zh-TW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Lewis, P., Perez, E., </a:t>
            </a:r>
            <a:r>
              <a:rPr lang="en-US" altLang="zh-TW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Piktus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, A., Petroni, F., </a:t>
            </a:r>
            <a:r>
              <a:rPr lang="en-US" altLang="zh-TW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Karpukhin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, V., Goyal, N., </a:t>
            </a:r>
            <a:r>
              <a:rPr lang="en-US" altLang="zh-TW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Küttler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, H., Lewis, M., Yih, W.-t., and </a:t>
            </a:r>
            <a:r>
              <a:rPr lang="en-US" altLang="zh-TW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Rocktäschel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, T. 2020. "Retrieval-Augmented Generation for Knowledge-Intensive </a:t>
            </a:r>
            <a:r>
              <a:rPr lang="en-US" altLang="zh-TW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Nlp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Tasks," Advances in Neural Information Processing Systems (33), pp. 9459-9474.</a:t>
            </a:r>
            <a:endParaRPr lang="zh-TW" altLang="zh-TW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Li, M., Zhao, Y., Yu, B., Song, F., Li, H., Yu, H., Li, Z., Huang, F., and Li, Y. 2023. "Api-Bank: A Comprehensive Benchmark for Tool-Augmented </a:t>
            </a:r>
            <a:r>
              <a:rPr lang="en-US" altLang="zh-TW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Llms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," </a:t>
            </a:r>
            <a:r>
              <a:rPr lang="en-US" altLang="zh-TW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arXiv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preprint arXiv:2304.08244).</a:t>
            </a:r>
            <a:endParaRPr lang="zh-TW" altLang="zh-TW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Liu, D., Yang, M., Qu, X., Zhou, P., Hu, W., and Cheng, Y. 2024. "A Survey of Attacks on Large Vision-Language Models: Resources, Advances, and Future Trends," </a:t>
            </a:r>
            <a:r>
              <a:rPr lang="en-US" altLang="zh-TW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arXiv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preprint arXiv:2407.07403).</a:t>
            </a:r>
            <a:endParaRPr lang="zh-TW" altLang="zh-TW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Mandi, Z., Jain, S., and Song, S. 2024. "Roco: Dialectic Multi-Robot Collaboration with Large Language Models," 2024 IEEE International Conference on Robotics and Automation (ICRA): IEEE, pp. 286-299.</a:t>
            </a:r>
            <a:endParaRPr lang="zh-TW" altLang="zh-TW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Mao, S., Cai, Y., Xia, Y., Wu, W., Wang, X., Wang, F., Ge, T., and Wei, F. 2023. "</a:t>
            </a:r>
            <a:r>
              <a:rPr lang="en-US" altLang="zh-TW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Alympics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: Language Agents Meet Game Theory," </a:t>
            </a:r>
            <a:r>
              <a:rPr lang="en-US" altLang="zh-TW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arXiv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preprint arXiv:2311.03220).</a:t>
            </a:r>
            <a:endParaRPr lang="zh-TW" altLang="zh-TW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McCarthy, J. 1959. "Programs with Common Sense." London.</a:t>
            </a:r>
            <a:endParaRPr lang="zh-TW" altLang="zh-TW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Mele, A. R. 1995. Autonomous Agents: From Self-Control to Autonomy. Oxford University Press.</a:t>
            </a:r>
            <a:endParaRPr lang="zh-TW" altLang="zh-TW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Müller, J. P. 1996. "Control Architectures for Autonomous and Interacting Agents: A Survey," International Workshop on Intelligent Agent Systems: Springer, pp. 1-26.</a:t>
            </a:r>
            <a:endParaRPr lang="zh-TW" altLang="zh-TW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Page, M. J., McKenzie, J. E., Bossuyt, P. M., </a:t>
            </a:r>
            <a:r>
              <a:rPr lang="en-US" altLang="zh-TW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Boutron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, I., Hoffmann, T. C., Mulrow, C. D., </a:t>
            </a:r>
            <a:r>
              <a:rPr lang="en-US" altLang="zh-TW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Shamseer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, L., Tetzlaff, J. M., </a:t>
            </a:r>
            <a:r>
              <a:rPr lang="en-US" altLang="zh-TW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Akl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, E. A., Brennan, S. E., Chou, R., Glanville, J., Grimshaw, J. M., </a:t>
            </a:r>
            <a:r>
              <a:rPr lang="en-US" altLang="zh-TW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Hróbjartsson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, A., Lalu, M. M., Li, T., Loder, E. W., Mayo-Wilson, E., McDonald, S., McGuinness, L. A., Stewart, L. A., Thomas, J., </a:t>
            </a:r>
            <a:r>
              <a:rPr lang="en-US" altLang="zh-TW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Tricco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, A. C., Welch, V. A., Whiting, P., and Moher, D. 2021. "The Prisma 2020 Statement: An Updated Guideline for Reporting Systematic Reviews," BMJ (372), p. n71.</a:t>
            </a:r>
            <a:endParaRPr lang="zh-TW" altLang="zh-TW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Pan, W. J., Jiang, P. Y., Li, Y. K., Wang, Z., and Huang, J. X. 2023. "Research on Automatic Pilot Repetition Generation Method Based on Deep Reinforcement Learning," Frontiers in Neurorobotics (17), p. 13.</a:t>
            </a:r>
            <a:endParaRPr lang="zh-TW" altLang="zh-TW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Park, J. S., O'Brien, J., Cai, C. J., Morris, M. R., Liang, P., and Bernstein, M. S. 2023. "Generative Agents: Interactive Simulacra of Human Behavior," Proceedings of the 36th annual </a:t>
            </a:r>
            <a:r>
              <a:rPr lang="en-US" altLang="zh-TW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acm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symposium on user interface software and technology, pp. 1-22.</a:t>
            </a:r>
            <a:endParaRPr lang="zh-TW" altLang="zh-TW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Ruan, J., Chen, Y., Zhang, B., Xu, Z., Bao, T., Du, G., Shi, S., Mao, H., Zeng, X., and Zhao, R. 2023. "</a:t>
            </a:r>
            <a:r>
              <a:rPr lang="en-US" altLang="zh-TW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Tptu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: Large Language Model-Based Ai Agents for Task Planning and Tool Usage."</a:t>
            </a:r>
            <a:endParaRPr lang="zh-TW" altLang="zh-TW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Shinn, N., Cassano, F., Gopinath, A., Narasimhan, K., and Yao, S. 2024. "</a:t>
            </a:r>
            <a:r>
              <a:rPr lang="en-US" altLang="zh-TW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Reflexion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: Language Agents with Verbal Reinforcement Learning," Advances in Neural Information Processing Systems (36).</a:t>
            </a:r>
            <a:endParaRPr lang="zh-TW" altLang="zh-TW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en-US" altLang="zh-TW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Sumers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, T. R., Yao, S., Narasimhan, K., and Griffiths, T. L. 2023. "Cognitive Architectures for Language Agents," </a:t>
            </a:r>
            <a:r>
              <a:rPr lang="en-US" altLang="zh-TW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arXiv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preprint arXiv:2309.02427).</a:t>
            </a:r>
            <a:endParaRPr lang="zh-TW" altLang="zh-TW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7010073" y="202276"/>
            <a:ext cx="1053053" cy="986823"/>
          </a:xfrm>
          <a:custGeom>
            <a:avLst/>
            <a:gdLst/>
            <a:ahLst/>
            <a:cxnLst/>
            <a:rect l="l" t="t" r="r" b="b"/>
            <a:pathLst>
              <a:path w="1053053" h="986823">
                <a:moveTo>
                  <a:pt x="0" y="0"/>
                </a:moveTo>
                <a:lnTo>
                  <a:pt x="1053053" y="0"/>
                </a:lnTo>
                <a:lnTo>
                  <a:pt x="1053053" y="986823"/>
                </a:lnTo>
                <a:lnTo>
                  <a:pt x="0" y="9868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E7068943-9D77-B85E-663E-F2A7C191A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E10062-CF99-2099-A957-E8DAF1390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CE0F025D-D243-0090-BBF5-C4A37542120A}"/>
              </a:ext>
            </a:extLst>
          </p:cNvPr>
          <p:cNvSpPr/>
          <p:nvPr/>
        </p:nvSpPr>
        <p:spPr>
          <a:xfrm>
            <a:off x="1080336" y="1619250"/>
            <a:ext cx="16230600" cy="0"/>
          </a:xfrm>
          <a:prstGeom prst="line">
            <a:avLst/>
          </a:prstGeom>
          <a:ln w="76200" cap="flat">
            <a:solidFill>
              <a:schemeClr val="accent1">
                <a:lumMod val="20000"/>
                <a:lumOff val="80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78698FAC-43E6-670D-F42D-9B56CE0A1D97}"/>
              </a:ext>
            </a:extLst>
          </p:cNvPr>
          <p:cNvSpPr txBox="1"/>
          <p:nvPr/>
        </p:nvSpPr>
        <p:spPr>
          <a:xfrm>
            <a:off x="1080336" y="647700"/>
            <a:ext cx="16230600" cy="861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altLang="zh-TW" sz="6400" b="1" dirty="0">
                <a:solidFill>
                  <a:srgbClr val="0070C0"/>
                </a:solidFill>
                <a:latin typeface="Calibri (標題)"/>
                <a:ea typeface="Inter Bold"/>
                <a:cs typeface="Inter Bold"/>
                <a:sym typeface="Inter Bold"/>
              </a:rPr>
              <a:t>References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719DB8ED-ADAC-7B26-1B61-8FD67A272A93}"/>
              </a:ext>
            </a:extLst>
          </p:cNvPr>
          <p:cNvSpPr txBox="1"/>
          <p:nvPr/>
        </p:nvSpPr>
        <p:spPr>
          <a:xfrm>
            <a:off x="1080336" y="1774757"/>
            <a:ext cx="16230600" cy="8309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en-US" altLang="zh-TW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Touvron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, H., Martin, L., Stone, K., Albert, P., </a:t>
            </a:r>
            <a:r>
              <a:rPr lang="en-US" altLang="zh-TW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Almahairi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, A., </a:t>
            </a:r>
            <a:r>
              <a:rPr lang="en-US" altLang="zh-TW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Babaei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, Y., </a:t>
            </a:r>
            <a:r>
              <a:rPr lang="en-US" altLang="zh-TW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Bashlykov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, N., Batra, S., Bhargava, P., and Bhosale, S. 2023. "Llama 2: Open Foundation and Fine-Tuned Chat Models," </a:t>
            </a:r>
            <a:r>
              <a:rPr lang="en-US" altLang="zh-TW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arXiv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preprint arXiv:2307.09288).</a:t>
            </a:r>
            <a:endParaRPr lang="zh-TW" altLang="zh-TW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Wang, J., Wu, Z., Li, Y., Jiang, H., Shu, P., Shi, E., Hu, H., Ma, C., Liu, Y., and Wang, X. 2024a. "Large Language Models for Robotics: Opportunities, Challenges, and Perspectives," </a:t>
            </a:r>
            <a:r>
              <a:rPr lang="en-US" altLang="zh-TW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arXiv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preprint arXiv:2401.04334).</a:t>
            </a:r>
            <a:endParaRPr lang="zh-TW" altLang="zh-TW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Wang, L., Ma, C., Feng, X. Y., Zhang, Z. Y., Yang, H., Zhang, J. S., Chen, Z. Y., Tang, J. K., Chen, X., Lin, Y. K., Zhao, W. X., Wei, Z. W., and Wen, J. R. 2024b. "A Survey on Large Language Model Based Autonomous Agents," Frontiers of Computer Science (18:6), p. 26.</a:t>
            </a:r>
            <a:endParaRPr lang="zh-TW" altLang="zh-TW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Wu, S., Fei, H., Qu, L., Ji, W., and Chua, T.-S. 2023. "Next-</a:t>
            </a:r>
            <a:r>
              <a:rPr lang="en-US" altLang="zh-TW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Gpt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: Any-to-Any Multimodal </a:t>
            </a:r>
            <a:r>
              <a:rPr lang="en-US" altLang="zh-TW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Llm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," </a:t>
            </a:r>
            <a:r>
              <a:rPr lang="en-US" altLang="zh-TW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arXiv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preprint arXiv:2309.05519).</a:t>
            </a:r>
            <a:endParaRPr lang="zh-TW" altLang="zh-TW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Xi, Z., Chen, W., Guo, X., He, W., Ding, Y., Hong, B., Zhang, M., Wang, J., Jin, S., and Zhou, E. 2023. "The Rise and Potential of Large Language Model Based Agents: A Survey," </a:t>
            </a:r>
            <a:r>
              <a:rPr lang="en-US" altLang="zh-TW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arXiv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preprint arXiv:2309.07864).</a:t>
            </a:r>
            <a:endParaRPr lang="zh-TW" altLang="zh-TW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Xiao, B., Yin, Z., and Shan, Z. 2023. "Simulating Public Administration Crisis: A Novel Generative Agent-Based Simulation System to Lower Technology Barriers in Social Science Research," </a:t>
            </a:r>
            <a:r>
              <a:rPr lang="en-US" altLang="zh-TW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arXiv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preprint arXiv:2311.06957).</a:t>
            </a:r>
            <a:endParaRPr lang="zh-TW" altLang="zh-TW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Xu, F., Zhang, J., Gao, C., Feng, J., and Li, Y. 2023a. "Urban Generative Intelligence (</a:t>
            </a:r>
            <a:r>
              <a:rPr lang="en-US" altLang="zh-TW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Ugi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): A Foundational Platform for Agents in Embodied City Environment," </a:t>
            </a:r>
            <a:r>
              <a:rPr lang="en-US" altLang="zh-TW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ArXiv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(abs/2312.11813).</a:t>
            </a:r>
            <a:endParaRPr lang="zh-TW" altLang="zh-TW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Xu, M., Yin, W., Cai, D., Yi, R., Xu, D., Wang, Q., Wu, B., Zhao, Y., Yang, C., and Wang, S. 2024. "A Survey of Resource-Efficient </a:t>
            </a:r>
            <a:r>
              <a:rPr lang="en-US" altLang="zh-TW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Llm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and Multimodal Foundation Models," </a:t>
            </a:r>
            <a:r>
              <a:rPr lang="en-US" altLang="zh-TW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arXiv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preprint arXiv:2401.08092).</a:t>
            </a:r>
            <a:endParaRPr lang="zh-TW" altLang="zh-TW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Xu, M. R., </a:t>
            </a:r>
            <a:r>
              <a:rPr lang="en-US" altLang="zh-TW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Niyato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, D., Chen, J. L., Zhang, H. L., Kang, J. W., Xiong, Z. H., Mao, S. W., and Han, Z. 2023b. "Generative Ai-Empowered Simulation for Autonomous Driving in Vehicular Mixed Reality Metaverses," </a:t>
            </a:r>
            <a:r>
              <a:rPr lang="en-US" altLang="zh-TW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Ieee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Journal of Selected Topics in Signal Processing (17:5), pp. 1064-1079.</a:t>
            </a:r>
            <a:endParaRPr lang="zh-TW" altLang="zh-TW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Xu, Y., Wang, S., Li, P., Luo, F., Wang, X., Liu, W., and Liu, Y. 2023c. "Exploring Large Language Models for Communication Games: An Empirical Study on Werewolf," </a:t>
            </a:r>
            <a:r>
              <a:rPr lang="en-US" altLang="zh-TW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arXiv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preprint arXiv:2309.04658).</a:t>
            </a:r>
            <a:endParaRPr lang="zh-TW" altLang="zh-TW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Xu, Z., Yu, C., Fang, F., Wang, Y., and Wu, Y. 2023d. "Language Agents with Reinforcement Learning for Strategic Play in the Werewolf Game," </a:t>
            </a:r>
            <a:r>
              <a:rPr lang="en-US" altLang="zh-TW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arXiv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preprint arXiv:2310.18940).</a:t>
            </a:r>
            <a:endParaRPr lang="zh-TW" altLang="zh-TW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Yao, S., Yu, D., Zhao, J., Shafran, I., Griffiths, T., Cao, Y., and Narasimhan, K. 2024. "Tree of Thoughts: Deliberate Problem Solving with Large Language Models," Advances in Neural Information Processing Systems (36).</a:t>
            </a:r>
            <a:endParaRPr lang="zh-TW" altLang="zh-TW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Zhang, R. C., Xiong, K., Du, H. Y., </a:t>
            </a:r>
            <a:r>
              <a:rPr lang="en-US" altLang="zh-TW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Niyato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, D., Kang, J. W., Shen, X. M., and Poor, H. V. 2024a. "Generative Ai-Enabled Vehicular Networks: Fundamentals, Framework, and Case Study," </a:t>
            </a:r>
            <a:r>
              <a:rPr lang="en-US" altLang="zh-TW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Ieee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Network (38:4), pp. 259-267.</a:t>
            </a:r>
            <a:endParaRPr lang="zh-TW" altLang="zh-TW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Zhang, S. Y., Fu, D. C., Liang, W. Z., Zhang, Z., Yu, B., Cai, P. L., and Yao, B. Z. 2024b. "</a:t>
            </a:r>
            <a:r>
              <a:rPr lang="en-US" altLang="zh-TW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Trafficgpt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: Viewing, Processing and Interacting with Traffic Foundation Models," Transport Policy (150), pp. 95-105.</a:t>
            </a:r>
            <a:endParaRPr lang="zh-TW" altLang="zh-TW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Zhao, P., Jin, Z., and Cheng, N. 2023. "An in-Depth Survey of Large Language Model-Based Artificial Intelligence Agents," </a:t>
            </a:r>
            <a:r>
              <a:rPr lang="en-US" altLang="zh-TW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arXiv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preprint arXiv:2309.14365).</a:t>
            </a:r>
            <a:endParaRPr lang="zh-TW" altLang="zh-TW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Zhou, X., Liu, M., </a:t>
            </a:r>
            <a:r>
              <a:rPr lang="en-US" altLang="zh-TW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Yurtsever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, E., </a:t>
            </a:r>
            <a:r>
              <a:rPr lang="en-US" altLang="zh-TW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Žagar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, B. L., Zimmer, W., Cao, H., and Knoll, A. C. 2023. "Vision Language Models in Autonomous Driving: A Survey and Outlook," IEEE Transactions on Intelligent Vehicles).</a:t>
            </a:r>
            <a:endParaRPr lang="zh-TW" altLang="zh-TW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734BE5A3-88B7-20E7-D398-347D21ED80D8}"/>
              </a:ext>
            </a:extLst>
          </p:cNvPr>
          <p:cNvSpPr/>
          <p:nvPr/>
        </p:nvSpPr>
        <p:spPr>
          <a:xfrm>
            <a:off x="17010073" y="202276"/>
            <a:ext cx="1053053" cy="986823"/>
          </a:xfrm>
          <a:custGeom>
            <a:avLst/>
            <a:gdLst/>
            <a:ahLst/>
            <a:cxnLst/>
            <a:rect l="l" t="t" r="r" b="b"/>
            <a:pathLst>
              <a:path w="1053053" h="986823">
                <a:moveTo>
                  <a:pt x="0" y="0"/>
                </a:moveTo>
                <a:lnTo>
                  <a:pt x="1053053" y="0"/>
                </a:lnTo>
                <a:lnTo>
                  <a:pt x="1053053" y="986823"/>
                </a:lnTo>
                <a:lnTo>
                  <a:pt x="0" y="9868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40B9D9E7-6A5A-CCD1-AB35-06648FDFC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337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BA06D-B657-687D-740A-3DA62C6F6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5FCF8A1E-D8B2-B9A7-BDB2-DABF698C2888}"/>
              </a:ext>
            </a:extLst>
          </p:cNvPr>
          <p:cNvSpPr/>
          <p:nvPr/>
        </p:nvSpPr>
        <p:spPr>
          <a:xfrm>
            <a:off x="1074658" y="9578840"/>
            <a:ext cx="16138684" cy="0"/>
          </a:xfrm>
          <a:prstGeom prst="line">
            <a:avLst/>
          </a:prstGeom>
          <a:ln w="38100" cap="flat">
            <a:solidFill>
              <a:srgbClr val="6490C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4FF51D19-4205-6B8A-B21B-8787F4B44128}"/>
              </a:ext>
            </a:extLst>
          </p:cNvPr>
          <p:cNvSpPr txBox="1"/>
          <p:nvPr/>
        </p:nvSpPr>
        <p:spPr>
          <a:xfrm>
            <a:off x="1855708" y="1638300"/>
            <a:ext cx="14271784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2" b="1" dirty="0">
                <a:solidFill>
                  <a:srgbClr val="0070C0"/>
                </a:solidFill>
                <a:latin typeface="Calibri (標題)"/>
                <a:ea typeface="Inter Bold"/>
                <a:cs typeface="Inter Bold"/>
                <a:sym typeface="Inter Bold"/>
              </a:rPr>
              <a:t>Large Language Model and AI Agent System for Smart City: </a:t>
            </a:r>
          </a:p>
          <a:p>
            <a:pPr algn="ctr">
              <a:lnSpc>
                <a:spcPts val="7200"/>
              </a:lnSpc>
            </a:pPr>
            <a:r>
              <a:rPr lang="en-US" sz="6002" b="1" dirty="0">
                <a:solidFill>
                  <a:srgbClr val="0070C0"/>
                </a:solidFill>
                <a:latin typeface="Calibri (標題)"/>
                <a:ea typeface="Inter Bold"/>
                <a:cs typeface="Inter Bold"/>
                <a:sym typeface="Inter Bold"/>
              </a:rPr>
              <a:t>A Systematic Literature Review</a:t>
            </a: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BDE72CA5-DDE3-0144-9AB0-71BD00A65FA1}"/>
              </a:ext>
            </a:extLst>
          </p:cNvPr>
          <p:cNvSpPr/>
          <p:nvPr/>
        </p:nvSpPr>
        <p:spPr>
          <a:xfrm>
            <a:off x="17010073" y="202276"/>
            <a:ext cx="1053053" cy="986823"/>
          </a:xfrm>
          <a:custGeom>
            <a:avLst/>
            <a:gdLst/>
            <a:ahLst/>
            <a:cxnLst/>
            <a:rect l="l" t="t" r="r" b="b"/>
            <a:pathLst>
              <a:path w="1053053" h="986823">
                <a:moveTo>
                  <a:pt x="0" y="0"/>
                </a:moveTo>
                <a:lnTo>
                  <a:pt x="1053053" y="0"/>
                </a:lnTo>
                <a:lnTo>
                  <a:pt x="1053053" y="986823"/>
                </a:lnTo>
                <a:lnTo>
                  <a:pt x="0" y="9868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E45E4B53-D463-995A-0E12-86DD17888B85}"/>
              </a:ext>
            </a:extLst>
          </p:cNvPr>
          <p:cNvSpPr txBox="1"/>
          <p:nvPr/>
        </p:nvSpPr>
        <p:spPr>
          <a:xfrm>
            <a:off x="2475614" y="4533900"/>
            <a:ext cx="13336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3600" dirty="0"/>
              <a:t>Institute of Information Management, National Taipei University</a:t>
            </a:r>
            <a:endParaRPr lang="zh-TW" altLang="en-US" sz="3600" dirty="0"/>
          </a:p>
        </p:txBody>
      </p: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A4F7F0BD-A965-9D17-6321-656AC95DF1E3}"/>
              </a:ext>
            </a:extLst>
          </p:cNvPr>
          <p:cNvGrpSpPr/>
          <p:nvPr/>
        </p:nvGrpSpPr>
        <p:grpSpPr>
          <a:xfrm>
            <a:off x="2820619" y="5295900"/>
            <a:ext cx="12646763" cy="3505200"/>
            <a:chOff x="2493335" y="5221662"/>
            <a:chExt cx="12646763" cy="3505200"/>
          </a:xfrm>
        </p:grpSpPr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33729CD8-E9A8-33DE-388A-390E1331F317}"/>
                </a:ext>
              </a:extLst>
            </p:cNvPr>
            <p:cNvSpPr txBox="1"/>
            <p:nvPr/>
          </p:nvSpPr>
          <p:spPr>
            <a:xfrm>
              <a:off x="12574302" y="8204924"/>
              <a:ext cx="2565796" cy="52193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39"/>
                </a:lnSpc>
                <a:spcBef>
                  <a:spcPct val="0"/>
                </a:spcBef>
              </a:pPr>
              <a:r>
                <a:rPr lang="en-US" sz="3200" dirty="0">
                  <a:solidFill>
                    <a:srgbClr val="000000"/>
                  </a:solidFill>
                  <a:cs typeface="Open Sans Bold"/>
                  <a:sym typeface="Open Sans Bold"/>
                </a:rPr>
                <a:t>Min-Yuh Day*</a:t>
              </a: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D82624D7-E63E-39BA-5A7B-0FDCEF6391F3}"/>
                </a:ext>
              </a:extLst>
            </p:cNvPr>
            <p:cNvSpPr txBox="1"/>
            <p:nvPr/>
          </p:nvSpPr>
          <p:spPr>
            <a:xfrm>
              <a:off x="9258023" y="8204924"/>
              <a:ext cx="2565796" cy="521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39"/>
                </a:lnSpc>
                <a:spcBef>
                  <a:spcPct val="0"/>
                </a:spcBef>
              </a:pPr>
              <a:r>
                <a:rPr lang="en-US" sz="3200" dirty="0">
                  <a:solidFill>
                    <a:srgbClr val="000000"/>
                  </a:solidFill>
                  <a:cs typeface="Open Sans Bold"/>
                  <a:sym typeface="Open Sans Bold"/>
                </a:rPr>
                <a:t>Bor-Jen Chen</a:t>
              </a:r>
            </a:p>
          </p:txBody>
        </p:sp>
        <p:grpSp>
          <p:nvGrpSpPr>
            <p:cNvPr id="21" name="群組 20">
              <a:extLst>
                <a:ext uri="{FF2B5EF4-FFF2-40B4-BE49-F238E27FC236}">
                  <a16:creationId xmlns:a16="http://schemas.microsoft.com/office/drawing/2014/main" id="{D2CA297E-B9B7-FF58-ECC5-6663EA422470}"/>
                </a:ext>
              </a:extLst>
            </p:cNvPr>
            <p:cNvGrpSpPr/>
            <p:nvPr/>
          </p:nvGrpSpPr>
          <p:grpSpPr>
            <a:xfrm>
              <a:off x="2561157" y="5221662"/>
              <a:ext cx="12480458" cy="2932847"/>
              <a:chOff x="2863364" y="4900026"/>
              <a:chExt cx="12480458" cy="2932847"/>
            </a:xfrm>
          </p:grpSpPr>
          <p:pic>
            <p:nvPicPr>
              <p:cNvPr id="15" name="Google Shape;103;p14">
                <a:extLst>
                  <a:ext uri="{FF2B5EF4-FFF2-40B4-BE49-F238E27FC236}">
                    <a16:creationId xmlns:a16="http://schemas.microsoft.com/office/drawing/2014/main" id="{560F80FC-63D9-FA6D-ABB3-5D68CECEE92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t="4635"/>
              <a:stretch/>
            </p:blipFill>
            <p:spPr>
              <a:xfrm>
                <a:off x="2863364" y="4900027"/>
                <a:ext cx="2430152" cy="2932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" name="Google Shape;104;p14" descr="一張含有 人員, 人的臉孔, 脖子, 下巴 的圖片&#10;&#10;自動產生的描述">
                <a:extLst>
                  <a:ext uri="{FF2B5EF4-FFF2-40B4-BE49-F238E27FC236}">
                    <a16:creationId xmlns:a16="http://schemas.microsoft.com/office/drawing/2014/main" id="{567904B3-0E0F-4DD1-57DD-58CE9DDE7559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t="-801"/>
              <a:stretch/>
            </p:blipFill>
            <p:spPr>
              <a:xfrm>
                <a:off x="6281112" y="4900027"/>
                <a:ext cx="2430152" cy="2932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圖片 16">
                <a:extLst>
                  <a:ext uri="{FF2B5EF4-FFF2-40B4-BE49-F238E27FC236}">
                    <a16:creationId xmlns:a16="http://schemas.microsoft.com/office/drawing/2014/main" id="{7965BCBE-B5EC-6FEC-D17C-6E1F1B395C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b="7348"/>
              <a:stretch/>
            </p:blipFill>
            <p:spPr>
              <a:xfrm>
                <a:off x="9698860" y="4900026"/>
                <a:ext cx="2288537" cy="2932847"/>
              </a:xfrm>
              <a:prstGeom prst="rect">
                <a:avLst/>
              </a:prstGeom>
            </p:spPr>
          </p:pic>
          <p:pic>
            <p:nvPicPr>
              <p:cNvPr id="14" name="Google Shape;94;p14" descr="http://mail.tku.edu.tw/myday/images/Myday_Photo.jpg">
                <a:extLst>
                  <a:ext uri="{FF2B5EF4-FFF2-40B4-BE49-F238E27FC236}">
                    <a16:creationId xmlns:a16="http://schemas.microsoft.com/office/drawing/2014/main" id="{5ADED038-A12D-4CCD-1BAA-7CA6CC7493ED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12974993" y="4900026"/>
                <a:ext cx="2368829" cy="293284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2" name="TextBox 9">
              <a:extLst>
                <a:ext uri="{FF2B5EF4-FFF2-40B4-BE49-F238E27FC236}">
                  <a16:creationId xmlns:a16="http://schemas.microsoft.com/office/drawing/2014/main" id="{DEB815F3-0E7E-7E3B-7F49-099F45949F3A}"/>
                </a:ext>
              </a:extLst>
            </p:cNvPr>
            <p:cNvSpPr txBox="1"/>
            <p:nvPr/>
          </p:nvSpPr>
          <p:spPr>
            <a:xfrm>
              <a:off x="5911083" y="8204924"/>
              <a:ext cx="2565796" cy="52193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39"/>
                </a:lnSpc>
                <a:spcBef>
                  <a:spcPct val="0"/>
                </a:spcBef>
              </a:pPr>
              <a:r>
                <a:rPr lang="en-US" sz="3200" dirty="0">
                  <a:solidFill>
                    <a:srgbClr val="000000"/>
                  </a:solidFill>
                  <a:cs typeface="Open Sans Bold"/>
                  <a:sym typeface="Open Sans Bold"/>
                </a:rPr>
                <a:t>Xu-You Lan</a:t>
              </a:r>
            </a:p>
          </p:txBody>
        </p:sp>
        <p:sp>
          <p:nvSpPr>
            <p:cNvPr id="23" name="TextBox 10">
              <a:extLst>
                <a:ext uri="{FF2B5EF4-FFF2-40B4-BE49-F238E27FC236}">
                  <a16:creationId xmlns:a16="http://schemas.microsoft.com/office/drawing/2014/main" id="{068F5BD2-B16E-19DE-BED3-503394DFF984}"/>
                </a:ext>
              </a:extLst>
            </p:cNvPr>
            <p:cNvSpPr txBox="1"/>
            <p:nvPr/>
          </p:nvSpPr>
          <p:spPr>
            <a:xfrm>
              <a:off x="2493335" y="8204924"/>
              <a:ext cx="2565796" cy="521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39"/>
                </a:lnSpc>
                <a:spcBef>
                  <a:spcPct val="0"/>
                </a:spcBef>
              </a:pPr>
              <a:r>
                <a:rPr lang="en-US" sz="3200" dirty="0">
                  <a:solidFill>
                    <a:srgbClr val="000000"/>
                  </a:solidFill>
                  <a:cs typeface="Open Sans Bold"/>
                  <a:sym typeface="Open Sans Bold"/>
                </a:rPr>
                <a:t>Hsin-Ting Lu</a:t>
              </a:r>
            </a:p>
          </p:txBody>
        </p:sp>
      </p:grpSp>
      <p:grpSp>
        <p:nvGrpSpPr>
          <p:cNvPr id="7" name="群組 6">
            <a:extLst>
              <a:ext uri="{FF2B5EF4-FFF2-40B4-BE49-F238E27FC236}">
                <a16:creationId xmlns:a16="http://schemas.microsoft.com/office/drawing/2014/main" id="{07BEDF0F-D435-1BA9-4C47-C80B24BECBF1}"/>
              </a:ext>
            </a:extLst>
          </p:cNvPr>
          <p:cNvGrpSpPr/>
          <p:nvPr/>
        </p:nvGrpSpPr>
        <p:grpSpPr>
          <a:xfrm>
            <a:off x="7277100" y="419100"/>
            <a:ext cx="3733800" cy="1126496"/>
            <a:chOff x="4824848" y="393397"/>
            <a:chExt cx="8138008" cy="1126496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4BEB78B6-6446-1700-4317-8A22E161770B}"/>
                </a:ext>
              </a:extLst>
            </p:cNvPr>
            <p:cNvSpPr/>
            <p:nvPr/>
          </p:nvSpPr>
          <p:spPr>
            <a:xfrm>
              <a:off x="4824848" y="393397"/>
              <a:ext cx="8138008" cy="1126496"/>
            </a:xfrm>
            <a:custGeom>
              <a:avLst/>
              <a:gdLst/>
              <a:ahLst/>
              <a:cxnLst/>
              <a:rect l="l" t="t" r="r" b="b"/>
              <a:pathLst>
                <a:path w="2143344" h="296690">
                  <a:moveTo>
                    <a:pt x="48518" y="0"/>
                  </a:moveTo>
                  <a:lnTo>
                    <a:pt x="2094826" y="0"/>
                  </a:lnTo>
                  <a:cubicBezTo>
                    <a:pt x="2107694" y="0"/>
                    <a:pt x="2120034" y="5112"/>
                    <a:pt x="2129133" y="14211"/>
                  </a:cubicBezTo>
                  <a:cubicBezTo>
                    <a:pt x="2138232" y="23309"/>
                    <a:pt x="2143344" y="35650"/>
                    <a:pt x="2143344" y="48518"/>
                  </a:cubicBezTo>
                  <a:lnTo>
                    <a:pt x="2143344" y="248173"/>
                  </a:lnTo>
                  <a:cubicBezTo>
                    <a:pt x="2143344" y="261040"/>
                    <a:pt x="2138232" y="273381"/>
                    <a:pt x="2129133" y="282480"/>
                  </a:cubicBezTo>
                  <a:cubicBezTo>
                    <a:pt x="2120034" y="291579"/>
                    <a:pt x="2107694" y="296690"/>
                    <a:pt x="2094826" y="296690"/>
                  </a:cubicBezTo>
                  <a:lnTo>
                    <a:pt x="48518" y="296690"/>
                  </a:lnTo>
                  <a:cubicBezTo>
                    <a:pt x="35650" y="296690"/>
                    <a:pt x="23309" y="291579"/>
                    <a:pt x="14211" y="282480"/>
                  </a:cubicBezTo>
                  <a:cubicBezTo>
                    <a:pt x="5112" y="273381"/>
                    <a:pt x="0" y="261040"/>
                    <a:pt x="0" y="248173"/>
                  </a:cubicBezTo>
                  <a:lnTo>
                    <a:pt x="0" y="48518"/>
                  </a:lnTo>
                  <a:cubicBezTo>
                    <a:pt x="0" y="35650"/>
                    <a:pt x="5112" y="23309"/>
                    <a:pt x="14211" y="14211"/>
                  </a:cubicBezTo>
                  <a:cubicBezTo>
                    <a:pt x="23309" y="5112"/>
                    <a:pt x="35650" y="0"/>
                    <a:pt x="48518" y="0"/>
                  </a:cubicBezTo>
                  <a:close/>
                </a:path>
              </a:pathLst>
            </a:custGeom>
            <a:solidFill>
              <a:srgbClr val="E0E5F6"/>
            </a:solidFill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" name="TextBox 9">
              <a:extLst>
                <a:ext uri="{FF2B5EF4-FFF2-40B4-BE49-F238E27FC236}">
                  <a16:creationId xmlns:a16="http://schemas.microsoft.com/office/drawing/2014/main" id="{EEAADDD0-835F-C5FC-588B-AD5C8C4EA5A3}"/>
                </a:ext>
              </a:extLst>
            </p:cNvPr>
            <p:cNvSpPr txBox="1"/>
            <p:nvPr/>
          </p:nvSpPr>
          <p:spPr>
            <a:xfrm>
              <a:off x="4824848" y="393397"/>
              <a:ext cx="8138008" cy="11264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79"/>
                </a:lnSpc>
              </a:pPr>
              <a:r>
                <a:rPr lang="en-US" altLang="zh-TW" sz="4000" b="1" dirty="0">
                  <a:solidFill>
                    <a:srgbClr val="000000"/>
                  </a:solidFill>
                  <a:latin typeface="Calibri (標題)"/>
                  <a:ea typeface="Open Sans Bold"/>
                  <a:cs typeface="Open Sans Bold"/>
                  <a:sym typeface="Open Sans Bold"/>
                </a:rPr>
                <a:t>Q&amp;A</a:t>
              </a:r>
              <a:endParaRPr lang="en-US" sz="4000" b="1" dirty="0">
                <a:solidFill>
                  <a:srgbClr val="000000"/>
                </a:solidFill>
                <a:latin typeface="Calibri (標題)"/>
                <a:ea typeface="Open Sans Bold"/>
                <a:cs typeface="Open Sans Bold"/>
                <a:sym typeface="Open Sans Bold"/>
              </a:endParaRPr>
            </a:p>
          </p:txBody>
        </p:sp>
      </p:grpSp>
      <p:sp>
        <p:nvSpPr>
          <p:cNvPr id="3" name="TextBox 12">
            <a:extLst>
              <a:ext uri="{FF2B5EF4-FFF2-40B4-BE49-F238E27FC236}">
                <a16:creationId xmlns:a16="http://schemas.microsoft.com/office/drawing/2014/main" id="{8D6BFB45-960D-F34A-A471-7391D72A38A7}"/>
              </a:ext>
            </a:extLst>
          </p:cNvPr>
          <p:cNvSpPr txBox="1"/>
          <p:nvPr/>
        </p:nvSpPr>
        <p:spPr>
          <a:xfrm>
            <a:off x="1615580" y="9645515"/>
            <a:ext cx="15148756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9"/>
              </a:lnSpc>
              <a:spcBef>
                <a:spcPct val="0"/>
              </a:spcBef>
            </a:pPr>
            <a:r>
              <a:rPr lang="en-US" altLang="zh-TW" sz="2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 29th workshop on Information Management &amp; Practice (IMP2024), Taipei, Taiwan, November 21, 2024</a:t>
            </a:r>
            <a:endParaRPr lang="en-US" altLang="zh-TW" sz="2000" b="1" dirty="0">
              <a:solidFill>
                <a:srgbClr val="000000"/>
              </a:solidFill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931207A-4904-6798-55D9-10D2E2EF50D2}"/>
              </a:ext>
            </a:extLst>
          </p:cNvPr>
          <p:cNvSpPr txBox="1"/>
          <p:nvPr/>
        </p:nvSpPr>
        <p:spPr>
          <a:xfrm>
            <a:off x="6438900" y="8877300"/>
            <a:ext cx="5410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3200" dirty="0"/>
              <a:t>* myday@gm.ntpu.edu.tw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403478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74658" y="8563446"/>
            <a:ext cx="16138684" cy="0"/>
          </a:xfrm>
          <a:prstGeom prst="line">
            <a:avLst/>
          </a:prstGeom>
          <a:ln w="38100" cap="flat">
            <a:solidFill>
              <a:schemeClr val="accent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3" name="Group 3"/>
          <p:cNvGrpSpPr/>
          <p:nvPr/>
        </p:nvGrpSpPr>
        <p:grpSpPr>
          <a:xfrm>
            <a:off x="1074658" y="5810158"/>
            <a:ext cx="447675" cy="447675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490C0"/>
            </a:solidFill>
          </p:spPr>
          <p:txBody>
            <a:bodyPr/>
            <a:lstStyle/>
            <a:p>
              <a:endParaRPr lang="zh-TW" altLang="en-US">
                <a:solidFill>
                  <a:schemeClr val="accent1"/>
                </a:solidFill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74658" y="3188459"/>
            <a:ext cx="16184642" cy="2156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34"/>
              </a:lnSpc>
            </a:pPr>
            <a:r>
              <a:rPr lang="en-US" sz="12000" b="1" dirty="0">
                <a:solidFill>
                  <a:schemeClr val="accent1"/>
                </a:solidFill>
                <a:latin typeface="+mj-lt"/>
                <a:ea typeface="Inter Bold"/>
                <a:cs typeface="Inter Bold"/>
                <a:sym typeface="Inter Bold"/>
              </a:rPr>
              <a:t>I. Introduction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90843" y="5764756"/>
            <a:ext cx="12558557" cy="479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altLang="zh-TW" sz="3200" dirty="0">
                <a:ea typeface="Inter Bold"/>
                <a:cs typeface="Inter Bold"/>
                <a:sym typeface="Inter Bold"/>
              </a:rPr>
              <a:t>Large Language Model and AI Agent System for Smart City</a:t>
            </a:r>
            <a:endParaRPr lang="en-US" sz="2799" spc="207" dirty="0">
              <a:ea typeface="Open Sans Semi-Bold"/>
              <a:cs typeface="Open Sans Semi-Bold"/>
              <a:sym typeface="Open Sans Semi-Bold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7010073" y="202276"/>
            <a:ext cx="1053053" cy="986823"/>
          </a:xfrm>
          <a:custGeom>
            <a:avLst/>
            <a:gdLst/>
            <a:ahLst/>
            <a:cxnLst/>
            <a:rect l="l" t="t" r="r" b="b"/>
            <a:pathLst>
              <a:path w="1053053" h="986823">
                <a:moveTo>
                  <a:pt x="0" y="0"/>
                </a:moveTo>
                <a:lnTo>
                  <a:pt x="1053053" y="0"/>
                </a:lnTo>
                <a:lnTo>
                  <a:pt x="1053053" y="986823"/>
                </a:lnTo>
                <a:lnTo>
                  <a:pt x="0" y="9868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4082454B-1BCD-F1E9-3193-E1E1EB251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761898" y="3292618"/>
            <a:ext cx="6746758" cy="303801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89"/>
              </a:lnSpc>
            </a:pPr>
            <a:endParaRPr/>
          </a:p>
        </p:txBody>
      </p:sp>
      <p:grpSp>
        <p:nvGrpSpPr>
          <p:cNvPr id="8" name="Group 8"/>
          <p:cNvGrpSpPr/>
          <p:nvPr/>
        </p:nvGrpSpPr>
        <p:grpSpPr>
          <a:xfrm>
            <a:off x="0" y="10208994"/>
            <a:ext cx="18288000" cy="108000"/>
            <a:chOff x="0" y="0"/>
            <a:chExt cx="4816593" cy="50648"/>
          </a:xfrm>
          <a:solidFill>
            <a:srgbClr val="6490C0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4816592" cy="50648"/>
            </a:xfrm>
            <a:custGeom>
              <a:avLst/>
              <a:gdLst/>
              <a:ahLst/>
              <a:cxnLst/>
              <a:rect l="l" t="t" r="r" b="b"/>
              <a:pathLst>
                <a:path w="4816592" h="50648">
                  <a:moveTo>
                    <a:pt x="0" y="0"/>
                  </a:moveTo>
                  <a:lnTo>
                    <a:pt x="4816592" y="0"/>
                  </a:lnTo>
                  <a:lnTo>
                    <a:pt x="4816592" y="50648"/>
                  </a:lnTo>
                  <a:lnTo>
                    <a:pt x="0" y="506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4816593" cy="98273"/>
            </a:xfrm>
            <a:prstGeom prst="rect">
              <a:avLst/>
            </a:prstGeom>
            <a:grpFill/>
            <a:ln>
              <a:noFill/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4648680" y="6375599"/>
            <a:ext cx="589047" cy="941424"/>
          </a:xfrm>
          <a:custGeom>
            <a:avLst/>
            <a:gdLst/>
            <a:ahLst/>
            <a:cxnLst/>
            <a:rect l="l" t="t" r="r" b="b"/>
            <a:pathLst>
              <a:path w="812800" h="1129318">
                <a:moveTo>
                  <a:pt x="406400" y="1129318"/>
                </a:moveTo>
                <a:lnTo>
                  <a:pt x="0" y="722918"/>
                </a:lnTo>
                <a:lnTo>
                  <a:pt x="203200" y="722918"/>
                </a:lnTo>
                <a:lnTo>
                  <a:pt x="203200" y="0"/>
                </a:lnTo>
                <a:lnTo>
                  <a:pt x="609600" y="0"/>
                </a:lnTo>
                <a:lnTo>
                  <a:pt x="609600" y="722918"/>
                </a:lnTo>
                <a:lnTo>
                  <a:pt x="812800" y="722918"/>
                </a:lnTo>
                <a:lnTo>
                  <a:pt x="406400" y="112931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TW" altLang="en-US"/>
          </a:p>
        </p:txBody>
      </p:sp>
      <p:sp>
        <p:nvSpPr>
          <p:cNvPr id="14" name="TextBox 14"/>
          <p:cNvSpPr txBox="1"/>
          <p:nvPr/>
        </p:nvSpPr>
        <p:spPr>
          <a:xfrm>
            <a:off x="1202749" y="3417434"/>
            <a:ext cx="7480911" cy="2945266"/>
          </a:xfrm>
          <a:prstGeom prst="rect">
            <a:avLst/>
          </a:prstGeom>
          <a:solidFill>
            <a:srgbClr val="E3F0F9"/>
          </a:solidFill>
        </p:spPr>
        <p:txBody>
          <a:bodyPr wrap="square" lIns="36000" tIns="72000" rIns="36000" bIns="72000" rtlCol="0" anchor="t">
            <a:spAutoFit/>
          </a:bodyPr>
          <a:lstStyle/>
          <a:p>
            <a:pPr marL="604518" lvl="1" indent="-302259" algn="l">
              <a:lnSpc>
                <a:spcPts val="4339"/>
              </a:lnSpc>
              <a:buFont typeface="Arial"/>
              <a:buChar char="•"/>
            </a:pPr>
            <a:r>
              <a:rPr lang="en-US" altLang="zh-TW" sz="3200" dirty="0"/>
              <a:t>Smart cities aim to enhance urban efficiency and quality of life using advanced technologies.</a:t>
            </a:r>
            <a:r>
              <a:rPr lang="zh-TW" altLang="en-US" sz="3200" dirty="0"/>
              <a:t> </a:t>
            </a:r>
            <a:r>
              <a:rPr lang="en-US" altLang="zh-TW" sz="3200" dirty="0"/>
              <a:t>(Chen, 2012)</a:t>
            </a:r>
          </a:p>
          <a:p>
            <a:pPr marL="604518" lvl="1" indent="-302259" algn="l">
              <a:lnSpc>
                <a:spcPts val="4339"/>
              </a:lnSpc>
              <a:buFont typeface="Arial"/>
              <a:buChar char="•"/>
            </a:pPr>
            <a:r>
              <a:rPr lang="en-US" altLang="zh-TW" sz="3200" b="0" i="0" dirty="0">
                <a:solidFill>
                  <a:srgbClr val="000000"/>
                </a:solidFill>
                <a:effectLst/>
              </a:rPr>
              <a:t>Traffic is a growing problem as cities expand.</a:t>
            </a:r>
            <a:endParaRPr lang="en-US" sz="32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02749" y="7317023"/>
            <a:ext cx="7480911" cy="1769697"/>
          </a:xfrm>
          <a:prstGeom prst="rect">
            <a:avLst/>
          </a:prstGeom>
          <a:solidFill>
            <a:srgbClr val="E3F0F9"/>
          </a:solidFill>
        </p:spPr>
        <p:txBody>
          <a:bodyPr wrap="square" lIns="36000" tIns="72000" rIns="36000" bIns="72000" rtlCol="0" anchor="t">
            <a:spAutoFit/>
          </a:bodyPr>
          <a:lstStyle/>
          <a:p>
            <a:pPr marL="604519" lvl="1" indent="-302260" algn="l">
              <a:lnSpc>
                <a:spcPts val="4339"/>
              </a:lnSpc>
              <a:buFont typeface="Arial"/>
              <a:buChar char="•"/>
            </a:pPr>
            <a:r>
              <a:rPr lang="en-US" altLang="zh-TW" sz="3200" dirty="0"/>
              <a:t>Transportation systems are critical, requiring innovative solutions for real-time management and decision-making.</a:t>
            </a:r>
            <a:endParaRPr lang="en-US" sz="32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28700" y="671496"/>
            <a:ext cx="9836295" cy="809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5999" b="1" dirty="0">
                <a:solidFill>
                  <a:schemeClr val="tx2"/>
                </a:solidFill>
                <a:latin typeface="+mj-lt"/>
                <a:ea typeface="Inter Bold"/>
                <a:cs typeface="Inter Bold"/>
                <a:sym typeface="Inter Bold"/>
              </a:rPr>
              <a:t>Research Background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242809" y="3432497"/>
            <a:ext cx="7480911" cy="5659920"/>
          </a:xfrm>
          <a:prstGeom prst="rect">
            <a:avLst/>
          </a:prstGeom>
          <a:solidFill>
            <a:srgbClr val="E3F0F9"/>
          </a:solidFill>
        </p:spPr>
        <p:txBody>
          <a:bodyPr wrap="square" lIns="36000" tIns="216000" rIns="36000" bIns="504000" rtlCol="0" anchor="t">
            <a:spAutoFit/>
          </a:bodyPr>
          <a:lstStyle/>
          <a:p>
            <a:pPr marL="604518" lvl="1" indent="-302259" algn="l">
              <a:lnSpc>
                <a:spcPts val="4339"/>
              </a:lnSpc>
              <a:buFont typeface="Arial"/>
              <a:buChar char="•"/>
            </a:pPr>
            <a:r>
              <a:rPr lang="en-US" altLang="zh-TW" sz="3200" dirty="0"/>
              <a:t>Large Language Models (LLMs) have emerged as transformative technologies, offering robust language processing and multimodal capabilities (</a:t>
            </a:r>
            <a:r>
              <a:rPr lang="en-US" altLang="zh-TW" sz="3200" dirty="0" err="1"/>
              <a:t>Touvron</a:t>
            </a:r>
            <a:r>
              <a:rPr lang="en-US" altLang="zh-TW" sz="3200" dirty="0"/>
              <a:t> et al., 2023; Xu et al., 2024).</a:t>
            </a:r>
          </a:p>
          <a:p>
            <a:pPr marL="604518" lvl="1" indent="-302259" algn="l">
              <a:lnSpc>
                <a:spcPts val="4339"/>
              </a:lnSpc>
              <a:buFont typeface="Arial"/>
              <a:buChar char="•"/>
            </a:pPr>
            <a:r>
              <a:rPr lang="en-US" altLang="zh-TW" sz="3200" dirty="0"/>
              <a:t>LLM-based AI agents are increasingly applied to solve complex urban challenges, particularly in traffic systems (Zhang et al., 2024b).</a:t>
            </a:r>
            <a:endParaRPr lang="en-US" sz="32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" name="Freeform 29"/>
          <p:cNvSpPr/>
          <p:nvPr/>
        </p:nvSpPr>
        <p:spPr>
          <a:xfrm>
            <a:off x="17010073" y="202276"/>
            <a:ext cx="1053053" cy="986823"/>
          </a:xfrm>
          <a:custGeom>
            <a:avLst/>
            <a:gdLst/>
            <a:ahLst/>
            <a:cxnLst/>
            <a:rect l="l" t="t" r="r" b="b"/>
            <a:pathLst>
              <a:path w="1053053" h="986823">
                <a:moveTo>
                  <a:pt x="0" y="0"/>
                </a:moveTo>
                <a:lnTo>
                  <a:pt x="1053053" y="0"/>
                </a:lnTo>
                <a:lnTo>
                  <a:pt x="1053053" y="986823"/>
                </a:lnTo>
                <a:lnTo>
                  <a:pt x="0" y="9868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28" name="矩形: 圓角 27">
            <a:extLst>
              <a:ext uri="{FF2B5EF4-FFF2-40B4-BE49-F238E27FC236}">
                <a16:creationId xmlns:a16="http://schemas.microsoft.com/office/drawing/2014/main" id="{0759BA7F-24C5-FCE6-E2F0-E50D277CE453}"/>
              </a:ext>
            </a:extLst>
          </p:cNvPr>
          <p:cNvSpPr/>
          <p:nvPr/>
        </p:nvSpPr>
        <p:spPr>
          <a:xfrm>
            <a:off x="1202750" y="1952996"/>
            <a:ext cx="7480912" cy="1008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b="1" dirty="0"/>
              <a:t>The Challenges of Smart City</a:t>
            </a:r>
            <a:endParaRPr lang="zh-TW" altLang="en-US" sz="3600" b="1" dirty="0"/>
          </a:p>
        </p:txBody>
      </p:sp>
      <p:sp>
        <p:nvSpPr>
          <p:cNvPr id="30" name="矩形: 圓角 29">
            <a:extLst>
              <a:ext uri="{FF2B5EF4-FFF2-40B4-BE49-F238E27FC236}">
                <a16:creationId xmlns:a16="http://schemas.microsoft.com/office/drawing/2014/main" id="{FBC5355B-B133-7A4F-50AC-5C3A9D7CA511}"/>
              </a:ext>
            </a:extLst>
          </p:cNvPr>
          <p:cNvSpPr/>
          <p:nvPr/>
        </p:nvSpPr>
        <p:spPr>
          <a:xfrm>
            <a:off x="9220200" y="1944958"/>
            <a:ext cx="7480912" cy="1008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b="1" dirty="0"/>
              <a:t>The role of Large Language Models</a:t>
            </a:r>
            <a:endParaRPr lang="zh-TW" altLang="en-US" sz="3600" b="1" dirty="0"/>
          </a:p>
        </p:txBody>
      </p:sp>
      <p:sp>
        <p:nvSpPr>
          <p:cNvPr id="35" name="投影片編號版面配置區 34">
            <a:extLst>
              <a:ext uri="{FF2B5EF4-FFF2-40B4-BE49-F238E27FC236}">
                <a16:creationId xmlns:a16="http://schemas.microsoft.com/office/drawing/2014/main" id="{DE8B3F0F-2750-919F-BD02-CA6E8E360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028700" y="671496"/>
            <a:ext cx="9836295" cy="809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5999" b="1" dirty="0">
                <a:solidFill>
                  <a:schemeClr val="tx2"/>
                </a:solidFill>
                <a:latin typeface="+mj-lt"/>
                <a:ea typeface="Inter Bold"/>
                <a:cs typeface="Inter Bold"/>
                <a:sym typeface="Inter Bold"/>
              </a:rPr>
              <a:t>Research Motivation</a:t>
            </a:r>
          </a:p>
        </p:txBody>
      </p:sp>
      <p:sp>
        <p:nvSpPr>
          <p:cNvPr id="21" name="Freeform 21"/>
          <p:cNvSpPr/>
          <p:nvPr/>
        </p:nvSpPr>
        <p:spPr>
          <a:xfrm>
            <a:off x="17010073" y="202276"/>
            <a:ext cx="1053053" cy="986823"/>
          </a:xfrm>
          <a:custGeom>
            <a:avLst/>
            <a:gdLst/>
            <a:ahLst/>
            <a:cxnLst/>
            <a:rect l="l" t="t" r="r" b="b"/>
            <a:pathLst>
              <a:path w="1053053" h="986823">
                <a:moveTo>
                  <a:pt x="0" y="0"/>
                </a:moveTo>
                <a:lnTo>
                  <a:pt x="1053053" y="0"/>
                </a:lnTo>
                <a:lnTo>
                  <a:pt x="1053053" y="986823"/>
                </a:lnTo>
                <a:lnTo>
                  <a:pt x="0" y="9868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grpSp>
        <p:nvGrpSpPr>
          <p:cNvPr id="22" name="Group 8">
            <a:extLst>
              <a:ext uri="{FF2B5EF4-FFF2-40B4-BE49-F238E27FC236}">
                <a16:creationId xmlns:a16="http://schemas.microsoft.com/office/drawing/2014/main" id="{A0D910EE-27CA-E721-4833-F64039170405}"/>
              </a:ext>
            </a:extLst>
          </p:cNvPr>
          <p:cNvGrpSpPr/>
          <p:nvPr/>
        </p:nvGrpSpPr>
        <p:grpSpPr>
          <a:xfrm>
            <a:off x="0" y="10208994"/>
            <a:ext cx="18288000" cy="108000"/>
            <a:chOff x="0" y="0"/>
            <a:chExt cx="4816593" cy="50648"/>
          </a:xfrm>
          <a:solidFill>
            <a:srgbClr val="6490C0"/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307386CC-ADC8-FD77-3FF9-55479DBE68EF}"/>
                </a:ext>
              </a:extLst>
            </p:cNvPr>
            <p:cNvSpPr/>
            <p:nvPr/>
          </p:nvSpPr>
          <p:spPr>
            <a:xfrm>
              <a:off x="0" y="0"/>
              <a:ext cx="4816592" cy="50648"/>
            </a:xfrm>
            <a:custGeom>
              <a:avLst/>
              <a:gdLst/>
              <a:ahLst/>
              <a:cxnLst/>
              <a:rect l="l" t="t" r="r" b="b"/>
              <a:pathLst>
                <a:path w="4816592" h="50648">
                  <a:moveTo>
                    <a:pt x="0" y="0"/>
                  </a:moveTo>
                  <a:lnTo>
                    <a:pt x="4816592" y="0"/>
                  </a:lnTo>
                  <a:lnTo>
                    <a:pt x="4816592" y="50648"/>
                  </a:lnTo>
                  <a:lnTo>
                    <a:pt x="0" y="506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" name="TextBox 10">
              <a:extLst>
                <a:ext uri="{FF2B5EF4-FFF2-40B4-BE49-F238E27FC236}">
                  <a16:creationId xmlns:a16="http://schemas.microsoft.com/office/drawing/2014/main" id="{2B06BA2D-F80C-EF31-A150-6C389630C125}"/>
                </a:ext>
              </a:extLst>
            </p:cNvPr>
            <p:cNvSpPr txBox="1"/>
            <p:nvPr/>
          </p:nvSpPr>
          <p:spPr>
            <a:xfrm>
              <a:off x="0" y="-47625"/>
              <a:ext cx="4816593" cy="98273"/>
            </a:xfrm>
            <a:prstGeom prst="rect">
              <a:avLst/>
            </a:prstGeom>
            <a:grpFill/>
            <a:ln>
              <a:noFill/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3F900532-7175-FC3B-5531-00D21EED3EF7}"/>
              </a:ext>
            </a:extLst>
          </p:cNvPr>
          <p:cNvSpPr txBox="1"/>
          <p:nvPr/>
        </p:nvSpPr>
        <p:spPr>
          <a:xfrm>
            <a:off x="1028700" y="3264981"/>
            <a:ext cx="14287500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5200"/>
              </a:lnSpc>
              <a:buFont typeface="Arial" panose="020B0604020202020204" pitchFamily="34" charset="0"/>
              <a:buChar char="•"/>
            </a:pPr>
            <a:r>
              <a:rPr lang="en-US" altLang="zh-TW" sz="4400" dirty="0"/>
              <a:t>Limited studies explore the integration of LLMs into smart city transportation (Xu et al., 2023a)</a:t>
            </a:r>
            <a:endParaRPr lang="en-US" altLang="zh-TW" sz="4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22684479-54DF-2544-8D1E-AA923A3817AE}"/>
              </a:ext>
            </a:extLst>
          </p:cNvPr>
          <p:cNvSpPr txBox="1"/>
          <p:nvPr/>
        </p:nvSpPr>
        <p:spPr>
          <a:xfrm>
            <a:off x="1028700" y="6749668"/>
            <a:ext cx="150495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759" lvl="1" indent="-571500" algn="l">
              <a:lnSpc>
                <a:spcPts val="5200"/>
              </a:lnSpc>
              <a:buFont typeface="Arial" panose="020B0604020202020204" pitchFamily="34" charset="0"/>
              <a:buChar char="•"/>
            </a:pPr>
            <a:r>
              <a:rPr lang="en-US" altLang="zh-TW" sz="4400" dirty="0"/>
              <a:t>Understanding how LLM-based agents contribute to traffic management can address key urban challenges like congestion, safety, and efficiency (de </a:t>
            </a:r>
            <a:r>
              <a:rPr lang="en-US" altLang="zh-TW" sz="4400" dirty="0" err="1"/>
              <a:t>Zarzà</a:t>
            </a:r>
            <a:r>
              <a:rPr lang="en-US" altLang="zh-TW" sz="4400" dirty="0"/>
              <a:t> et al., 2023).</a:t>
            </a:r>
            <a:endParaRPr lang="en-US" altLang="zh-TW" sz="4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F82FFB35-BFF9-0267-87BC-93B28EF6B3C9}"/>
              </a:ext>
            </a:extLst>
          </p:cNvPr>
          <p:cNvSpPr txBox="1"/>
          <p:nvPr/>
        </p:nvSpPr>
        <p:spPr>
          <a:xfrm>
            <a:off x="1028700" y="2095500"/>
            <a:ext cx="4838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>
                <a:solidFill>
                  <a:schemeClr val="accent1"/>
                </a:solidFill>
              </a:rPr>
              <a:t>Gap in Research</a:t>
            </a:r>
            <a:endParaRPr lang="zh-TW" altLang="en-US" sz="4800" b="1" dirty="0">
              <a:solidFill>
                <a:schemeClr val="accent1"/>
              </a:solidFill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12AD8750-3B16-5755-ADB8-5A259616BEFC}"/>
              </a:ext>
            </a:extLst>
          </p:cNvPr>
          <p:cNvSpPr txBox="1"/>
          <p:nvPr/>
        </p:nvSpPr>
        <p:spPr>
          <a:xfrm>
            <a:off x="1028700" y="5580188"/>
            <a:ext cx="48387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800" b="1" dirty="0">
                <a:solidFill>
                  <a:schemeClr val="accent1"/>
                </a:solidFill>
              </a:rPr>
              <a:t>Significance</a:t>
            </a:r>
          </a:p>
        </p:txBody>
      </p:sp>
      <p:sp>
        <p:nvSpPr>
          <p:cNvPr id="36" name="投影片編號版面配置區 35">
            <a:extLst>
              <a:ext uri="{FF2B5EF4-FFF2-40B4-BE49-F238E27FC236}">
                <a16:creationId xmlns:a16="http://schemas.microsoft.com/office/drawing/2014/main" id="{421DC39C-5537-FA07-7766-F3ED56049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字方塊 24">
            <a:extLst>
              <a:ext uri="{FF2B5EF4-FFF2-40B4-BE49-F238E27FC236}">
                <a16:creationId xmlns:a16="http://schemas.microsoft.com/office/drawing/2014/main" id="{2AD1D1EC-755C-48D3-3E82-F205740226F9}"/>
              </a:ext>
            </a:extLst>
          </p:cNvPr>
          <p:cNvSpPr txBox="1"/>
          <p:nvPr/>
        </p:nvSpPr>
        <p:spPr>
          <a:xfrm>
            <a:off x="1028700" y="2095500"/>
            <a:ext cx="6286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>
                <a:solidFill>
                  <a:schemeClr val="accent1"/>
                </a:solidFill>
              </a:rPr>
              <a:t> Research question: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2E22A534-2B00-252C-1B61-8D9CF1C143CA}"/>
              </a:ext>
            </a:extLst>
          </p:cNvPr>
          <p:cNvSpPr txBox="1"/>
          <p:nvPr/>
        </p:nvSpPr>
        <p:spPr>
          <a:xfrm>
            <a:off x="1030472" y="5143500"/>
            <a:ext cx="8409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>
                <a:solidFill>
                  <a:schemeClr val="accent1"/>
                </a:solidFill>
              </a:rPr>
              <a:t>Conduct a systematic review to:</a:t>
            </a:r>
            <a:endParaRPr lang="zh-TW" altLang="en-US" sz="4800" b="1" dirty="0">
              <a:solidFill>
                <a:schemeClr val="accent1"/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D40ED9FE-F96A-933A-AA89-931F95D539CF}"/>
              </a:ext>
            </a:extLst>
          </p:cNvPr>
          <p:cNvSpPr txBox="1"/>
          <p:nvPr/>
        </p:nvSpPr>
        <p:spPr>
          <a:xfrm>
            <a:off x="1030472" y="6210300"/>
            <a:ext cx="15887700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5200"/>
              </a:lnSpc>
              <a:buFont typeface="Arial" panose="020B0604020202020204" pitchFamily="34" charset="0"/>
              <a:buChar char="•"/>
            </a:pPr>
            <a:r>
              <a:rPr lang="en-US" altLang="zh-TW" sz="4400" dirty="0"/>
              <a:t>Examine applications of LLM-based AI agents in smart city traffic systems.</a:t>
            </a:r>
          </a:p>
          <a:p>
            <a:pPr marL="571500" indent="-571500">
              <a:lnSpc>
                <a:spcPts val="5200"/>
              </a:lnSpc>
              <a:buFont typeface="Arial" panose="020B0604020202020204" pitchFamily="34" charset="0"/>
              <a:buChar char="•"/>
            </a:pPr>
            <a:r>
              <a:rPr lang="en-US" altLang="zh-TW" sz="4400" dirty="0"/>
              <a:t>Identify trends, challenges, and opportunities in this domain.</a:t>
            </a:r>
          </a:p>
          <a:p>
            <a:pPr marL="571500" indent="-571500">
              <a:lnSpc>
                <a:spcPts val="5200"/>
              </a:lnSpc>
              <a:buFont typeface="Arial" panose="020B0604020202020204" pitchFamily="34" charset="0"/>
              <a:buChar char="•"/>
            </a:pPr>
            <a:r>
              <a:rPr lang="en-US" altLang="zh-TW" sz="4400" dirty="0"/>
              <a:t>Provide insights for advancing urban traffic management using LLMs.</a:t>
            </a:r>
            <a:endParaRPr lang="en-US" altLang="zh-TW" sz="4400" dirty="0">
              <a:solidFill>
                <a:srgbClr val="000000"/>
              </a:solidFill>
              <a:ea typeface="Open Sans"/>
              <a:cs typeface="Open Sans"/>
              <a:sym typeface="Open Sa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671496"/>
            <a:ext cx="9836295" cy="809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5999" b="1" dirty="0">
                <a:solidFill>
                  <a:schemeClr val="tx2"/>
                </a:solidFill>
                <a:latin typeface="+mj-lt"/>
                <a:ea typeface="Inter Bold"/>
                <a:cs typeface="Inter Bold"/>
                <a:sym typeface="Inter Bold"/>
              </a:rPr>
              <a:t>Research Objective</a:t>
            </a:r>
          </a:p>
        </p:txBody>
      </p:sp>
      <p:sp>
        <p:nvSpPr>
          <p:cNvPr id="20" name="Freeform 20"/>
          <p:cNvSpPr/>
          <p:nvPr/>
        </p:nvSpPr>
        <p:spPr>
          <a:xfrm>
            <a:off x="17010073" y="202276"/>
            <a:ext cx="1053053" cy="986823"/>
          </a:xfrm>
          <a:custGeom>
            <a:avLst/>
            <a:gdLst/>
            <a:ahLst/>
            <a:cxnLst/>
            <a:rect l="l" t="t" r="r" b="b"/>
            <a:pathLst>
              <a:path w="1053053" h="986823">
                <a:moveTo>
                  <a:pt x="0" y="0"/>
                </a:moveTo>
                <a:lnTo>
                  <a:pt x="1053053" y="0"/>
                </a:lnTo>
                <a:lnTo>
                  <a:pt x="1053053" y="986823"/>
                </a:lnTo>
                <a:lnTo>
                  <a:pt x="0" y="9868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grpSp>
        <p:nvGrpSpPr>
          <p:cNvPr id="21" name="Group 8">
            <a:extLst>
              <a:ext uri="{FF2B5EF4-FFF2-40B4-BE49-F238E27FC236}">
                <a16:creationId xmlns:a16="http://schemas.microsoft.com/office/drawing/2014/main" id="{625D5FE1-CC09-2A85-7D0D-A39BFAA212BD}"/>
              </a:ext>
            </a:extLst>
          </p:cNvPr>
          <p:cNvGrpSpPr/>
          <p:nvPr/>
        </p:nvGrpSpPr>
        <p:grpSpPr>
          <a:xfrm>
            <a:off x="0" y="10208994"/>
            <a:ext cx="18288000" cy="108000"/>
            <a:chOff x="0" y="0"/>
            <a:chExt cx="4816593" cy="50648"/>
          </a:xfrm>
          <a:solidFill>
            <a:srgbClr val="6490C0"/>
          </a:solidFill>
        </p:grpSpPr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7C959DD3-E0B2-2404-86AF-40CD5D232447}"/>
                </a:ext>
              </a:extLst>
            </p:cNvPr>
            <p:cNvSpPr/>
            <p:nvPr/>
          </p:nvSpPr>
          <p:spPr>
            <a:xfrm>
              <a:off x="0" y="0"/>
              <a:ext cx="4816592" cy="50648"/>
            </a:xfrm>
            <a:custGeom>
              <a:avLst/>
              <a:gdLst/>
              <a:ahLst/>
              <a:cxnLst/>
              <a:rect l="l" t="t" r="r" b="b"/>
              <a:pathLst>
                <a:path w="4816592" h="50648">
                  <a:moveTo>
                    <a:pt x="0" y="0"/>
                  </a:moveTo>
                  <a:lnTo>
                    <a:pt x="4816592" y="0"/>
                  </a:lnTo>
                  <a:lnTo>
                    <a:pt x="4816592" y="50648"/>
                  </a:lnTo>
                  <a:lnTo>
                    <a:pt x="0" y="506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TextBox 10">
              <a:extLst>
                <a:ext uri="{FF2B5EF4-FFF2-40B4-BE49-F238E27FC236}">
                  <a16:creationId xmlns:a16="http://schemas.microsoft.com/office/drawing/2014/main" id="{AB87E122-E91E-AF6C-79A9-585866C6BA7E}"/>
                </a:ext>
              </a:extLst>
            </p:cNvPr>
            <p:cNvSpPr txBox="1"/>
            <p:nvPr/>
          </p:nvSpPr>
          <p:spPr>
            <a:xfrm>
              <a:off x="0" y="-47625"/>
              <a:ext cx="4816593" cy="98273"/>
            </a:xfrm>
            <a:prstGeom prst="rect">
              <a:avLst/>
            </a:prstGeom>
            <a:grpFill/>
            <a:ln>
              <a:noFill/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A7E42268-FC4D-8043-3398-84AADBADCB25}"/>
              </a:ext>
            </a:extLst>
          </p:cNvPr>
          <p:cNvSpPr txBox="1"/>
          <p:nvPr/>
        </p:nvSpPr>
        <p:spPr>
          <a:xfrm>
            <a:off x="1030472" y="3162300"/>
            <a:ext cx="15621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ts val="5200"/>
              </a:lnSpc>
              <a:buFont typeface="Arial" panose="020B0604020202020204" pitchFamily="34" charset="0"/>
              <a:buChar char="•"/>
            </a:pPr>
            <a:r>
              <a:rPr lang="en-US" altLang="zh-TW" sz="44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How do LLM-based agent systems contribute to the development and management of smart cities?</a:t>
            </a:r>
            <a:endParaRPr lang="zh-TW" altLang="en-US" sz="4400" dirty="0">
              <a:cs typeface="Calibri" panose="020F0502020204030204" pitchFamily="34" charset="0"/>
            </a:endParaRPr>
          </a:p>
        </p:txBody>
      </p:sp>
      <p:sp>
        <p:nvSpPr>
          <p:cNvPr id="30" name="投影片編號版面配置區 29">
            <a:extLst>
              <a:ext uri="{FF2B5EF4-FFF2-40B4-BE49-F238E27FC236}">
                <a16:creationId xmlns:a16="http://schemas.microsoft.com/office/drawing/2014/main" id="{60478CEE-D5F3-7F7B-E0D8-63E285E40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F0456-9C43-D16D-AF3E-212DFA381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45DD32E1-DB24-6373-49EB-C88C989C999F}"/>
              </a:ext>
            </a:extLst>
          </p:cNvPr>
          <p:cNvSpPr/>
          <p:nvPr/>
        </p:nvSpPr>
        <p:spPr>
          <a:xfrm>
            <a:off x="1074658" y="8563446"/>
            <a:ext cx="16138684" cy="0"/>
          </a:xfrm>
          <a:prstGeom prst="line">
            <a:avLst/>
          </a:prstGeom>
          <a:ln w="38100" cap="flat">
            <a:solidFill>
              <a:schemeClr val="accent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321F154D-24BD-5A7E-48ED-328FE50BB87A}"/>
              </a:ext>
            </a:extLst>
          </p:cNvPr>
          <p:cNvGrpSpPr/>
          <p:nvPr/>
        </p:nvGrpSpPr>
        <p:grpSpPr>
          <a:xfrm>
            <a:off x="1074658" y="5810158"/>
            <a:ext cx="447675" cy="447675"/>
            <a:chOff x="0" y="0"/>
            <a:chExt cx="812800" cy="8128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4993302-431F-B1C7-B105-BD214D430CE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490C0"/>
            </a:solidFill>
          </p:spPr>
          <p:txBody>
            <a:bodyPr/>
            <a:lstStyle/>
            <a:p>
              <a:endParaRPr lang="zh-TW" altLang="en-US">
                <a:solidFill>
                  <a:schemeClr val="accent1"/>
                </a:solidFill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DA79FEC2-9D02-A823-6E57-0F29B7E2ADA6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EF8B2FB7-965D-14F9-6810-E23374E9FFE7}"/>
              </a:ext>
            </a:extLst>
          </p:cNvPr>
          <p:cNvSpPr txBox="1"/>
          <p:nvPr/>
        </p:nvSpPr>
        <p:spPr>
          <a:xfrm>
            <a:off x="1074658" y="3162300"/>
            <a:ext cx="16184642" cy="2156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34"/>
              </a:lnSpc>
            </a:pPr>
            <a:r>
              <a:rPr lang="en-US" sz="12000" b="1" dirty="0">
                <a:solidFill>
                  <a:schemeClr val="accent1"/>
                </a:solidFill>
                <a:latin typeface="+mj-lt"/>
                <a:ea typeface="Inter Bold"/>
                <a:cs typeface="Inter Bold"/>
                <a:sym typeface="Inter Bold"/>
              </a:rPr>
              <a:t>II. Literature Review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CD51FBCB-B5C5-A9C4-A4D2-403D4AC5FE8F}"/>
              </a:ext>
            </a:extLst>
          </p:cNvPr>
          <p:cNvSpPr txBox="1"/>
          <p:nvPr/>
        </p:nvSpPr>
        <p:spPr>
          <a:xfrm>
            <a:off x="1690843" y="5764756"/>
            <a:ext cx="12558557" cy="479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altLang="zh-TW" sz="3200" dirty="0">
                <a:ea typeface="Inter Bold"/>
                <a:cs typeface="Inter Bold"/>
                <a:sym typeface="Inter Bold"/>
              </a:rPr>
              <a:t>Large Language Model and AI Agent System for Smart City</a:t>
            </a:r>
            <a:endParaRPr lang="en-US" sz="2799" spc="207" dirty="0">
              <a:ea typeface="Open Sans Semi-Bold"/>
              <a:cs typeface="Open Sans Semi-Bold"/>
              <a:sym typeface="Open Sans Semi-Bold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87C1DE50-1AB2-A339-4FEA-C369A66669AC}"/>
              </a:ext>
            </a:extLst>
          </p:cNvPr>
          <p:cNvSpPr/>
          <p:nvPr/>
        </p:nvSpPr>
        <p:spPr>
          <a:xfrm>
            <a:off x="17010073" y="202276"/>
            <a:ext cx="1053053" cy="986823"/>
          </a:xfrm>
          <a:custGeom>
            <a:avLst/>
            <a:gdLst/>
            <a:ahLst/>
            <a:cxnLst/>
            <a:rect l="l" t="t" r="r" b="b"/>
            <a:pathLst>
              <a:path w="1053053" h="986823">
                <a:moveTo>
                  <a:pt x="0" y="0"/>
                </a:moveTo>
                <a:lnTo>
                  <a:pt x="1053053" y="0"/>
                </a:lnTo>
                <a:lnTo>
                  <a:pt x="1053053" y="986823"/>
                </a:lnTo>
                <a:lnTo>
                  <a:pt x="0" y="9868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6186543D-4C48-C034-EF54-56D45F27E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0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027CA-F0A3-B271-F85A-8DF1E43EC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9E071A7E-3BCA-E649-3EC0-D5F52E86AF5F}"/>
              </a:ext>
            </a:extLst>
          </p:cNvPr>
          <p:cNvSpPr txBox="1"/>
          <p:nvPr/>
        </p:nvSpPr>
        <p:spPr>
          <a:xfrm>
            <a:off x="1028700" y="671496"/>
            <a:ext cx="9836295" cy="809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5999" b="1" dirty="0">
                <a:solidFill>
                  <a:schemeClr val="tx2"/>
                </a:solidFill>
                <a:latin typeface="+mj-lt"/>
                <a:ea typeface="Inter Bold"/>
                <a:cs typeface="Inter Bold"/>
                <a:sym typeface="Inter Bold"/>
              </a:rPr>
              <a:t>Literature Review</a:t>
            </a:r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A4C1D038-F1A5-BAD3-1FC5-77F03ADCE086}"/>
              </a:ext>
            </a:extLst>
          </p:cNvPr>
          <p:cNvSpPr/>
          <p:nvPr/>
        </p:nvSpPr>
        <p:spPr>
          <a:xfrm>
            <a:off x="17010073" y="202276"/>
            <a:ext cx="1053053" cy="986823"/>
          </a:xfrm>
          <a:custGeom>
            <a:avLst/>
            <a:gdLst/>
            <a:ahLst/>
            <a:cxnLst/>
            <a:rect l="l" t="t" r="r" b="b"/>
            <a:pathLst>
              <a:path w="1053053" h="986823">
                <a:moveTo>
                  <a:pt x="0" y="0"/>
                </a:moveTo>
                <a:lnTo>
                  <a:pt x="1053053" y="0"/>
                </a:lnTo>
                <a:lnTo>
                  <a:pt x="1053053" y="986823"/>
                </a:lnTo>
                <a:lnTo>
                  <a:pt x="0" y="9868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grpSp>
        <p:nvGrpSpPr>
          <p:cNvPr id="21" name="Group 8">
            <a:extLst>
              <a:ext uri="{FF2B5EF4-FFF2-40B4-BE49-F238E27FC236}">
                <a16:creationId xmlns:a16="http://schemas.microsoft.com/office/drawing/2014/main" id="{13B5E36C-4D6E-78A4-82AB-F7EE7A2CCA42}"/>
              </a:ext>
            </a:extLst>
          </p:cNvPr>
          <p:cNvGrpSpPr/>
          <p:nvPr/>
        </p:nvGrpSpPr>
        <p:grpSpPr>
          <a:xfrm>
            <a:off x="0" y="10208994"/>
            <a:ext cx="18288000" cy="108000"/>
            <a:chOff x="0" y="0"/>
            <a:chExt cx="4816593" cy="50648"/>
          </a:xfrm>
          <a:solidFill>
            <a:srgbClr val="6490C0"/>
          </a:solidFill>
        </p:grpSpPr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30879843-D1BB-C60D-BE8E-05023D402C64}"/>
                </a:ext>
              </a:extLst>
            </p:cNvPr>
            <p:cNvSpPr/>
            <p:nvPr/>
          </p:nvSpPr>
          <p:spPr>
            <a:xfrm>
              <a:off x="0" y="0"/>
              <a:ext cx="4816592" cy="50648"/>
            </a:xfrm>
            <a:custGeom>
              <a:avLst/>
              <a:gdLst/>
              <a:ahLst/>
              <a:cxnLst/>
              <a:rect l="l" t="t" r="r" b="b"/>
              <a:pathLst>
                <a:path w="4816592" h="50648">
                  <a:moveTo>
                    <a:pt x="0" y="0"/>
                  </a:moveTo>
                  <a:lnTo>
                    <a:pt x="4816592" y="0"/>
                  </a:lnTo>
                  <a:lnTo>
                    <a:pt x="4816592" y="50648"/>
                  </a:lnTo>
                  <a:lnTo>
                    <a:pt x="0" y="506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TextBox 10">
              <a:extLst>
                <a:ext uri="{FF2B5EF4-FFF2-40B4-BE49-F238E27FC236}">
                  <a16:creationId xmlns:a16="http://schemas.microsoft.com/office/drawing/2014/main" id="{7939EDA1-A2AB-B2AE-28EA-E667F0E141DE}"/>
                </a:ext>
              </a:extLst>
            </p:cNvPr>
            <p:cNvSpPr txBox="1"/>
            <p:nvPr/>
          </p:nvSpPr>
          <p:spPr>
            <a:xfrm>
              <a:off x="0" y="-47625"/>
              <a:ext cx="4816593" cy="98273"/>
            </a:xfrm>
            <a:prstGeom prst="rect">
              <a:avLst/>
            </a:prstGeom>
            <a:grpFill/>
            <a:ln>
              <a:noFill/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9A150A02-4FB5-AA85-F4F8-B8806FE7A0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22066"/>
              </p:ext>
            </p:extLst>
          </p:nvPr>
        </p:nvGraphicFramePr>
        <p:xfrm>
          <a:off x="1181098" y="2140542"/>
          <a:ext cx="15925800" cy="672340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1865769121"/>
                    </a:ext>
                  </a:extLst>
                </a:gridCol>
                <a:gridCol w="7620000">
                  <a:extLst>
                    <a:ext uri="{9D8B030D-6E8A-4147-A177-3AD203B41FA5}">
                      <a16:colId xmlns:a16="http://schemas.microsoft.com/office/drawing/2014/main" val="1490140374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3790072016"/>
                    </a:ext>
                  </a:extLst>
                </a:gridCol>
              </a:tblGrid>
              <a:tr h="30684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Research Theme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 marL="144000" marR="144000" marT="38356" marB="383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Key Findings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 marL="144000" marR="144000" marT="38356" marB="383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References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 marL="144000" marR="144000" marT="38356" marB="383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640301"/>
                  </a:ext>
                </a:extLst>
              </a:tr>
              <a:tr h="122738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The evolution of LLMs</a:t>
                      </a:r>
                    </a:p>
                  </a:txBody>
                  <a:tcPr marL="144000" marR="144000" marT="38356" marB="383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LLMs are foundational AI technologies with strong capabilities in language understanding and multimodality.</a:t>
                      </a:r>
                    </a:p>
                  </a:txBody>
                  <a:tcPr marL="144000" marR="144000" marT="38356" marB="383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Huang &amp; Chang (2022); Touvron et al. (2023)</a:t>
                      </a:r>
                    </a:p>
                  </a:txBody>
                  <a:tcPr marL="144000" marR="144000" marT="38356" marB="383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9410452"/>
                  </a:ext>
                </a:extLst>
              </a:tr>
              <a:tr h="99724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Framework of LLM-based AI agents</a:t>
                      </a:r>
                    </a:p>
                  </a:txBody>
                  <a:tcPr marL="144000" marR="144000" marT="38356" marB="383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LLM agents operate using Profile, Memory, Planning, and Action modules for dynamic interactions.</a:t>
                      </a:r>
                    </a:p>
                  </a:txBody>
                  <a:tcPr marL="144000" marR="144000" marT="38356" marB="383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Wang et al. (2024b)</a:t>
                      </a:r>
                    </a:p>
                  </a:txBody>
                  <a:tcPr marL="144000" marR="144000" marT="38356" marB="383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771285"/>
                  </a:ext>
                </a:extLst>
              </a:tr>
              <a:tr h="997246"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Multimodal applications of LLMs</a:t>
                      </a:r>
                    </a:p>
                  </a:txBody>
                  <a:tcPr marL="144000" marR="144000" marT="38356" marB="383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Combining text, image, and audio modalities enhances task execution efficiency and flexibility.</a:t>
                      </a:r>
                    </a:p>
                  </a:txBody>
                  <a:tcPr marL="144000" marR="144000" marT="38356" marB="383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Xu et al. (2024)</a:t>
                      </a:r>
                    </a:p>
                  </a:txBody>
                  <a:tcPr marL="144000" marR="144000" marT="38356" marB="383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7358260"/>
                  </a:ext>
                </a:extLst>
              </a:tr>
              <a:tr h="99724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Integration in smart cities</a:t>
                      </a:r>
                    </a:p>
                  </a:txBody>
                  <a:tcPr marL="144000" marR="144000" marT="38356" marB="383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Initial studies indicate LLM potential in traffic management, data prediction, and simulation.</a:t>
                      </a:r>
                    </a:p>
                  </a:txBody>
                  <a:tcPr marL="144000" marR="144000" marT="38356" marB="383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Zhang et al. (2024a)</a:t>
                      </a:r>
                    </a:p>
                  </a:txBody>
                  <a:tcPr marL="144000" marR="144000" marT="38356" marB="383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138484"/>
                  </a:ext>
                </a:extLst>
              </a:tr>
            </a:tbl>
          </a:graphicData>
        </a:graphic>
      </p:graphicFrame>
      <p:sp>
        <p:nvSpPr>
          <p:cNvPr id="15" name="投影片編號版面配置區 14">
            <a:extLst>
              <a:ext uri="{FF2B5EF4-FFF2-40B4-BE49-F238E27FC236}">
                <a16:creationId xmlns:a16="http://schemas.microsoft.com/office/drawing/2014/main" id="{3A468356-BCFB-F607-001A-359E22DE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57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25866-954C-2206-4DA4-01C1E6862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51E16C61-9AEE-026B-D26C-09908166122D}"/>
              </a:ext>
            </a:extLst>
          </p:cNvPr>
          <p:cNvSpPr/>
          <p:nvPr/>
        </p:nvSpPr>
        <p:spPr>
          <a:xfrm>
            <a:off x="1074658" y="8563446"/>
            <a:ext cx="16138684" cy="0"/>
          </a:xfrm>
          <a:prstGeom prst="line">
            <a:avLst/>
          </a:prstGeom>
          <a:ln w="38100" cap="flat">
            <a:solidFill>
              <a:schemeClr val="accent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A3661ACF-5449-3A1E-04F5-A0E2C0E58DEF}"/>
              </a:ext>
            </a:extLst>
          </p:cNvPr>
          <p:cNvGrpSpPr/>
          <p:nvPr/>
        </p:nvGrpSpPr>
        <p:grpSpPr>
          <a:xfrm>
            <a:off x="1074658" y="5810158"/>
            <a:ext cx="447675" cy="447675"/>
            <a:chOff x="0" y="0"/>
            <a:chExt cx="812800" cy="8128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F771BD75-858C-59FA-B951-75399488323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490C0"/>
            </a:solidFill>
          </p:spPr>
          <p:txBody>
            <a:bodyPr/>
            <a:lstStyle/>
            <a:p>
              <a:endParaRPr lang="zh-TW" altLang="en-US">
                <a:solidFill>
                  <a:schemeClr val="accent1"/>
                </a:solidFill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4E53926A-EB85-37E6-ED90-7E814E12C512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1B3E1DAC-C030-3C56-4B8D-FB8BA0FC1822}"/>
              </a:ext>
            </a:extLst>
          </p:cNvPr>
          <p:cNvSpPr txBox="1"/>
          <p:nvPr/>
        </p:nvSpPr>
        <p:spPr>
          <a:xfrm>
            <a:off x="1074658" y="3188459"/>
            <a:ext cx="16184642" cy="2156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34"/>
              </a:lnSpc>
            </a:pPr>
            <a:r>
              <a:rPr lang="en-US" sz="12000" b="1" dirty="0">
                <a:solidFill>
                  <a:schemeClr val="accent1"/>
                </a:solidFill>
                <a:latin typeface="+mj-lt"/>
                <a:ea typeface="Inter Bold"/>
                <a:cs typeface="Inter Bold"/>
                <a:sym typeface="Inter Bold"/>
              </a:rPr>
              <a:t>III. Methodology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81DBFF3D-F415-3895-E0FE-0353618F7E15}"/>
              </a:ext>
            </a:extLst>
          </p:cNvPr>
          <p:cNvSpPr txBox="1"/>
          <p:nvPr/>
        </p:nvSpPr>
        <p:spPr>
          <a:xfrm>
            <a:off x="1690843" y="5764756"/>
            <a:ext cx="12558557" cy="479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altLang="zh-TW" sz="3200" dirty="0">
                <a:ea typeface="Inter Bold"/>
                <a:cs typeface="Inter Bold"/>
                <a:sym typeface="Inter Bold"/>
              </a:rPr>
              <a:t>Large Language Model and AI Agent System for Smart City</a:t>
            </a:r>
            <a:endParaRPr lang="en-US" sz="2799" spc="207" dirty="0">
              <a:ea typeface="Open Sans Semi-Bold"/>
              <a:cs typeface="Open Sans Semi-Bold"/>
              <a:sym typeface="Open Sans Semi-Bold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13AA426E-55A2-AB76-EE35-1B505AF12EBF}"/>
              </a:ext>
            </a:extLst>
          </p:cNvPr>
          <p:cNvSpPr/>
          <p:nvPr/>
        </p:nvSpPr>
        <p:spPr>
          <a:xfrm>
            <a:off x="17010073" y="202276"/>
            <a:ext cx="1053053" cy="986823"/>
          </a:xfrm>
          <a:custGeom>
            <a:avLst/>
            <a:gdLst/>
            <a:ahLst/>
            <a:cxnLst/>
            <a:rect l="l" t="t" r="r" b="b"/>
            <a:pathLst>
              <a:path w="1053053" h="986823">
                <a:moveTo>
                  <a:pt x="0" y="0"/>
                </a:moveTo>
                <a:lnTo>
                  <a:pt x="1053053" y="0"/>
                </a:lnTo>
                <a:lnTo>
                  <a:pt x="1053053" y="986823"/>
                </a:lnTo>
                <a:lnTo>
                  <a:pt x="0" y="9868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8504B7DD-9FF6-AE1F-1ACB-ADEBFF6EC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21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3834</Words>
  <Application>Microsoft Office PowerPoint</Application>
  <PresentationFormat>自訂</PresentationFormat>
  <Paragraphs>248</Paragraphs>
  <Slides>26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9" baseType="lpstr">
      <vt:lpstr>Inter Bold</vt:lpstr>
      <vt:lpstr>Inter Medium</vt:lpstr>
      <vt:lpstr>Open Sans Semi-Bold</vt:lpstr>
      <vt:lpstr>Open Sans Medium</vt:lpstr>
      <vt:lpstr>Times New Roman</vt:lpstr>
      <vt:lpstr>Open Sans Bold</vt:lpstr>
      <vt:lpstr>Open Sans</vt:lpstr>
      <vt:lpstr>Calibri (標題)</vt:lpstr>
      <vt:lpstr>新細明體</vt:lpstr>
      <vt:lpstr>Calibri</vt:lpstr>
      <vt:lpstr>Arial</vt:lpstr>
      <vt:lpstr>Aptos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20241107_Generative AI in Enhancing ESG Reporting_筑波大學</dc:title>
  <cp:lastModifiedBy>柏臻 陳</cp:lastModifiedBy>
  <cp:revision>24</cp:revision>
  <dcterms:created xsi:type="dcterms:W3CDTF">2006-08-16T00:00:00Z</dcterms:created>
  <dcterms:modified xsi:type="dcterms:W3CDTF">2024-11-18T01:46:20Z</dcterms:modified>
  <dc:identifier>DAGVtZv8PUE</dc:identifier>
</cp:coreProperties>
</file>